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45" roundtripDataSignature="AMtx7mi0HWVaWN3H8NMjEuXaVKQIIP/MY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slide" Target="slides/slide39.xml"/><Relationship Id="rId21" Type="http://schemas.openxmlformats.org/officeDocument/2006/relationships/slide" Target="slides/slide16.xml"/><Relationship Id="rId43" Type="http://schemas.openxmlformats.org/officeDocument/2006/relationships/slide" Target="slides/slide38.xml"/><Relationship Id="rId24" Type="http://schemas.openxmlformats.org/officeDocument/2006/relationships/slide" Target="slides/slide19.xml"/><Relationship Id="rId23" Type="http://schemas.openxmlformats.org/officeDocument/2006/relationships/slide" Target="slides/slide18.xml"/><Relationship Id="rId45" Type="http://customschemas.google.com/relationships/presentationmetadata" Target="meta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 name="Google Shape;8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8" name="Google Shape;138;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5" name="Google Shape;145;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1" name="Google Shape;151;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6" name="Google Shape;156;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1" name="Google Shape;161;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6" name="Google Shape;166;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1" name="Google Shape;171;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6" name="Google Shape;176;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1" name="Google Shape;181;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6" name="Google Shape;186;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8" name="Google Shape;8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1" name="Google Shape;191;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6" name="Google Shape;196;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2" name="Google Shape;202;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8" name="Google Shape;208;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4" name="Google Shape;214;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8" name="Google Shape;228;p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3" name="Google Shape;233;p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4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4" name="Google Shape;244;p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9" name="Google Shape;249;p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 name="Google Shape;9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5" name="Google Shape;255;p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5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5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5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5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5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13c9a25118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13c9a25118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13c9a25118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13c9a25118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13c9a251187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13c9a251187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13c9a251187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13c9a251187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 name="Google Shape;10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 name="Google Shape;10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4" name="Google Shape;114;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0" name="Google Shape;120;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6" name="Google Shape;126;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2" name="Google Shape;132;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type="obj">
  <p:cSld name="OBJECT">
    <p:spTree>
      <p:nvGrpSpPr>
        <p:cNvPr id="11" name="Shape 11"/>
        <p:cNvGrpSpPr/>
        <p:nvPr/>
      </p:nvGrpSpPr>
      <p:grpSpPr>
        <a:xfrm>
          <a:off x="0" y="0"/>
          <a:ext cx="0" cy="0"/>
          <a:chOff x="0" y="0"/>
          <a:chExt cx="0" cy="0"/>
        </a:xfrm>
      </p:grpSpPr>
      <p:sp>
        <p:nvSpPr>
          <p:cNvPr id="12" name="Google Shape;12;p58"/>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 name="Google Shape;13;p58"/>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4" name="Google Shape;14;p58"/>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5" name="Google Shape;15;p58"/>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 name="Google Shape;16;p58"/>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showMasterSp="0" type="vertTx">
  <p:cSld name="VERTICAL_TEXT">
    <p:spTree>
      <p:nvGrpSpPr>
        <p:cNvPr id="68" name="Shape 68"/>
        <p:cNvGrpSpPr/>
        <p:nvPr/>
      </p:nvGrpSpPr>
      <p:grpSpPr>
        <a:xfrm>
          <a:off x="0" y="0"/>
          <a:ext cx="0" cy="0"/>
          <a:chOff x="0" y="0"/>
          <a:chExt cx="0" cy="0"/>
        </a:xfrm>
      </p:grpSpPr>
      <p:sp>
        <p:nvSpPr>
          <p:cNvPr id="69" name="Google Shape;69;p67"/>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0" name="Google Shape;70;p67"/>
          <p:cNvSpPr txBox="1"/>
          <p:nvPr>
            <p:ph idx="1" type="body"/>
          </p:nvPr>
        </p:nvSpPr>
        <p:spPr>
          <a:xfrm rot="5400000">
            <a:off x="2940248" y="-942379"/>
            <a:ext cx="3263504" cy="78867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1" name="Google Shape;71;p67"/>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2" name="Google Shape;72;p67"/>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3" name="Google Shape;73;p67"/>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74" name="Shape 74"/>
        <p:cNvGrpSpPr/>
        <p:nvPr/>
      </p:nvGrpSpPr>
      <p:grpSpPr>
        <a:xfrm>
          <a:off x="0" y="0"/>
          <a:ext cx="0" cy="0"/>
          <a:chOff x="0" y="0"/>
          <a:chExt cx="0" cy="0"/>
        </a:xfrm>
      </p:grpSpPr>
      <p:sp>
        <p:nvSpPr>
          <p:cNvPr id="75" name="Google Shape;75;p68"/>
          <p:cNvSpPr txBox="1"/>
          <p:nvPr>
            <p:ph type="title"/>
          </p:nvPr>
        </p:nvSpPr>
        <p:spPr>
          <a:xfrm rot="5400000">
            <a:off x="5350073" y="1467445"/>
            <a:ext cx="4358879" cy="1971675"/>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6" name="Google Shape;76;p68"/>
          <p:cNvSpPr txBox="1"/>
          <p:nvPr>
            <p:ph idx="1" type="body"/>
          </p:nvPr>
        </p:nvSpPr>
        <p:spPr>
          <a:xfrm rot="5400000">
            <a:off x="1349573" y="-447080"/>
            <a:ext cx="4358879" cy="5800725"/>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7" name="Google Shape;77;p68"/>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8" name="Google Shape;78;p68"/>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9" name="Google Shape;79;p68"/>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spTree>
      <p:nvGrpSpPr>
        <p:cNvPr id="17" name="Shape 17"/>
        <p:cNvGrpSpPr/>
        <p:nvPr/>
      </p:nvGrpSpPr>
      <p:grpSpPr>
        <a:xfrm>
          <a:off x="0" y="0"/>
          <a:ext cx="0" cy="0"/>
          <a:chOff x="0" y="0"/>
          <a:chExt cx="0" cy="0"/>
        </a:xfrm>
      </p:grpSpPr>
      <p:sp>
        <p:nvSpPr>
          <p:cNvPr id="18" name="Google Shape;18;p59"/>
          <p:cNvSpPr txBox="1"/>
          <p:nvPr>
            <p:ph type="title"/>
          </p:nvPr>
        </p:nvSpPr>
        <p:spPr>
          <a:xfrm>
            <a:off x="629841"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9" name="Google Shape;19;p59"/>
          <p:cNvSpPr txBox="1"/>
          <p:nvPr>
            <p:ph idx="1" type="body"/>
          </p:nvPr>
        </p:nvSpPr>
        <p:spPr>
          <a:xfrm>
            <a:off x="629841" y="1260872"/>
            <a:ext cx="3868340" cy="617934"/>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20" name="Google Shape;20;p59"/>
          <p:cNvSpPr txBox="1"/>
          <p:nvPr>
            <p:ph idx="2" type="body"/>
          </p:nvPr>
        </p:nvSpPr>
        <p:spPr>
          <a:xfrm>
            <a:off x="629841" y="1878806"/>
            <a:ext cx="3868340" cy="2763441"/>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1" name="Google Shape;21;p59"/>
          <p:cNvSpPr txBox="1"/>
          <p:nvPr>
            <p:ph idx="3" type="body"/>
          </p:nvPr>
        </p:nvSpPr>
        <p:spPr>
          <a:xfrm>
            <a:off x="4629150" y="1260872"/>
            <a:ext cx="3887391" cy="617934"/>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22" name="Google Shape;22;p59"/>
          <p:cNvSpPr txBox="1"/>
          <p:nvPr>
            <p:ph idx="4" type="body"/>
          </p:nvPr>
        </p:nvSpPr>
        <p:spPr>
          <a:xfrm>
            <a:off x="4629150" y="1878806"/>
            <a:ext cx="3887391" cy="2763441"/>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3" name="Google Shape;23;p59"/>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4" name="Google Shape;24;p59"/>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5" name="Google Shape;25;p59"/>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6" name="Shape 26"/>
        <p:cNvGrpSpPr/>
        <p:nvPr/>
      </p:nvGrpSpPr>
      <p:grpSpPr>
        <a:xfrm>
          <a:off x="0" y="0"/>
          <a:ext cx="0" cy="0"/>
          <a:chOff x="0" y="0"/>
          <a:chExt cx="0" cy="0"/>
        </a:xfrm>
      </p:grpSpPr>
      <p:sp>
        <p:nvSpPr>
          <p:cNvPr id="27" name="Google Shape;27;p60"/>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8" name="Google Shape;28;p60"/>
          <p:cNvSpPr txBox="1"/>
          <p:nvPr>
            <p:ph idx="1" type="subTitle"/>
          </p:nvPr>
        </p:nvSpPr>
        <p:spPr>
          <a:xfrm>
            <a:off x="1143000" y="2701528"/>
            <a:ext cx="6858000" cy="1241821"/>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29" name="Google Shape;29;p60"/>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0" name="Google Shape;30;p60"/>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1" name="Google Shape;31;p60"/>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32" name="Shape 32"/>
        <p:cNvGrpSpPr/>
        <p:nvPr/>
      </p:nvGrpSpPr>
      <p:grpSpPr>
        <a:xfrm>
          <a:off x="0" y="0"/>
          <a:ext cx="0" cy="0"/>
          <a:chOff x="0" y="0"/>
          <a:chExt cx="0" cy="0"/>
        </a:xfrm>
      </p:grpSpPr>
      <p:sp>
        <p:nvSpPr>
          <p:cNvPr id="33" name="Google Shape;33;p61"/>
          <p:cNvSpPr txBox="1"/>
          <p:nvPr>
            <p:ph type="title"/>
          </p:nvPr>
        </p:nvSpPr>
        <p:spPr>
          <a:xfrm>
            <a:off x="623888" y="1282304"/>
            <a:ext cx="7886700" cy="2139553"/>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4" name="Google Shape;34;p61"/>
          <p:cNvSpPr txBox="1"/>
          <p:nvPr>
            <p:ph idx="1" type="body"/>
          </p:nvPr>
        </p:nvSpPr>
        <p:spPr>
          <a:xfrm>
            <a:off x="623888" y="3442097"/>
            <a:ext cx="7886700" cy="112514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888888"/>
              </a:buClr>
              <a:buSzPts val="1800"/>
              <a:buNone/>
              <a:defRPr sz="1800">
                <a:solidFill>
                  <a:srgbClr val="888888"/>
                </a:solidFill>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35" name="Google Shape;35;p61"/>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6" name="Google Shape;36;p61"/>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7" name="Google Shape;37;p61"/>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type="twoObj">
  <p:cSld name="TWO_OBJECTS">
    <p:spTree>
      <p:nvGrpSpPr>
        <p:cNvPr id="38" name="Shape 38"/>
        <p:cNvGrpSpPr/>
        <p:nvPr/>
      </p:nvGrpSpPr>
      <p:grpSpPr>
        <a:xfrm>
          <a:off x="0" y="0"/>
          <a:ext cx="0" cy="0"/>
          <a:chOff x="0" y="0"/>
          <a:chExt cx="0" cy="0"/>
        </a:xfrm>
      </p:grpSpPr>
      <p:sp>
        <p:nvSpPr>
          <p:cNvPr id="39" name="Google Shape;39;p62"/>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0" name="Google Shape;40;p62"/>
          <p:cNvSpPr txBox="1"/>
          <p:nvPr>
            <p:ph idx="1" type="body"/>
          </p:nvPr>
        </p:nvSpPr>
        <p:spPr>
          <a:xfrm>
            <a:off x="628650" y="1369219"/>
            <a:ext cx="38862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1" name="Google Shape;41;p62"/>
          <p:cNvSpPr txBox="1"/>
          <p:nvPr>
            <p:ph idx="2" type="body"/>
          </p:nvPr>
        </p:nvSpPr>
        <p:spPr>
          <a:xfrm>
            <a:off x="4629150" y="1369219"/>
            <a:ext cx="38862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2" name="Google Shape;42;p62"/>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3" name="Google Shape;43;p62"/>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4" name="Google Shape;44;p62"/>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type="titleOnly">
  <p:cSld name="TITLE_ONLY">
    <p:spTree>
      <p:nvGrpSpPr>
        <p:cNvPr id="45" name="Shape 45"/>
        <p:cNvGrpSpPr/>
        <p:nvPr/>
      </p:nvGrpSpPr>
      <p:grpSpPr>
        <a:xfrm>
          <a:off x="0" y="0"/>
          <a:ext cx="0" cy="0"/>
          <a:chOff x="0" y="0"/>
          <a:chExt cx="0" cy="0"/>
        </a:xfrm>
      </p:grpSpPr>
      <p:sp>
        <p:nvSpPr>
          <p:cNvPr id="46" name="Google Shape;46;p63"/>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7" name="Google Shape;47;p63"/>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8" name="Google Shape;48;p63"/>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9" name="Google Shape;49;p6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50" name="Shape 50"/>
        <p:cNvGrpSpPr/>
        <p:nvPr/>
      </p:nvGrpSpPr>
      <p:grpSpPr>
        <a:xfrm>
          <a:off x="0" y="0"/>
          <a:ext cx="0" cy="0"/>
          <a:chOff x="0" y="0"/>
          <a:chExt cx="0" cy="0"/>
        </a:xfrm>
      </p:grpSpPr>
      <p:sp>
        <p:nvSpPr>
          <p:cNvPr id="51" name="Google Shape;51;p64"/>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2" name="Google Shape;52;p64"/>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3" name="Google Shape;53;p64"/>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54" name="Shape 54"/>
        <p:cNvGrpSpPr/>
        <p:nvPr/>
      </p:nvGrpSpPr>
      <p:grpSpPr>
        <a:xfrm>
          <a:off x="0" y="0"/>
          <a:ext cx="0" cy="0"/>
          <a:chOff x="0" y="0"/>
          <a:chExt cx="0" cy="0"/>
        </a:xfrm>
      </p:grpSpPr>
      <p:sp>
        <p:nvSpPr>
          <p:cNvPr id="55" name="Google Shape;55;p65"/>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6" name="Google Shape;56;p65"/>
          <p:cNvSpPr txBox="1"/>
          <p:nvPr>
            <p:ph idx="1" type="body"/>
          </p:nvPr>
        </p:nvSpPr>
        <p:spPr>
          <a:xfrm>
            <a:off x="3887391" y="740569"/>
            <a:ext cx="4629150" cy="3655219"/>
          </a:xfrm>
          <a:prstGeom prst="rect">
            <a:avLst/>
          </a:prstGeom>
          <a:noFill/>
          <a:ln>
            <a:noFill/>
          </a:ln>
        </p:spPr>
        <p:txBody>
          <a:bodyPr anchorCtr="0" anchor="t" bIns="34275" lIns="68575" spcFirstLastPara="1" rIns="68575" wrap="square" tIns="34275">
            <a:normAutofit/>
          </a:bodyPr>
          <a:lstStyle>
            <a:lvl1pPr indent="-381000" lvl="0" marL="457200" algn="l">
              <a:lnSpc>
                <a:spcPct val="90000"/>
              </a:lnSpc>
              <a:spcBef>
                <a:spcPts val="800"/>
              </a:spcBef>
              <a:spcAft>
                <a:spcPts val="0"/>
              </a:spcAft>
              <a:buClr>
                <a:schemeClr val="dk1"/>
              </a:buClr>
              <a:buSzPts val="2400"/>
              <a:buChar char="•"/>
              <a:defRPr sz="2400"/>
            </a:lvl1pPr>
            <a:lvl2pPr indent="-361950" lvl="1" marL="914400" algn="l">
              <a:lnSpc>
                <a:spcPct val="90000"/>
              </a:lnSpc>
              <a:spcBef>
                <a:spcPts val="400"/>
              </a:spcBef>
              <a:spcAft>
                <a:spcPts val="0"/>
              </a:spcAft>
              <a:buClr>
                <a:schemeClr val="dk1"/>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23850" lvl="3" marL="1828800" algn="l">
              <a:lnSpc>
                <a:spcPct val="90000"/>
              </a:lnSpc>
              <a:spcBef>
                <a:spcPts val="400"/>
              </a:spcBef>
              <a:spcAft>
                <a:spcPts val="0"/>
              </a:spcAft>
              <a:buClr>
                <a:schemeClr val="dk1"/>
              </a:buClr>
              <a:buSzPts val="1500"/>
              <a:buChar char="•"/>
              <a:defRPr sz="1500"/>
            </a:lvl4pPr>
            <a:lvl5pPr indent="-323850" lvl="4" marL="2286000" algn="l">
              <a:lnSpc>
                <a:spcPct val="90000"/>
              </a:lnSpc>
              <a:spcBef>
                <a:spcPts val="400"/>
              </a:spcBef>
              <a:spcAft>
                <a:spcPts val="0"/>
              </a:spcAft>
              <a:buClr>
                <a:schemeClr val="dk1"/>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57" name="Google Shape;57;p65"/>
          <p:cNvSpPr txBox="1"/>
          <p:nvPr>
            <p:ph idx="2" type="body"/>
          </p:nvPr>
        </p:nvSpPr>
        <p:spPr>
          <a:xfrm>
            <a:off x="629841" y="1543050"/>
            <a:ext cx="2949178" cy="2858691"/>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58" name="Google Shape;58;p65"/>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9" name="Google Shape;59;p65"/>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0" name="Google Shape;60;p65"/>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61" name="Shape 61"/>
        <p:cNvGrpSpPr/>
        <p:nvPr/>
      </p:nvGrpSpPr>
      <p:grpSpPr>
        <a:xfrm>
          <a:off x="0" y="0"/>
          <a:ext cx="0" cy="0"/>
          <a:chOff x="0" y="0"/>
          <a:chExt cx="0" cy="0"/>
        </a:xfrm>
      </p:grpSpPr>
      <p:sp>
        <p:nvSpPr>
          <p:cNvPr id="62" name="Google Shape;62;p66"/>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3" name="Google Shape;63;p66"/>
          <p:cNvSpPr/>
          <p:nvPr>
            <p:ph idx="2" type="pic"/>
          </p:nvPr>
        </p:nvSpPr>
        <p:spPr>
          <a:xfrm>
            <a:off x="3887391" y="740569"/>
            <a:ext cx="4629150" cy="3655219"/>
          </a:xfrm>
          <a:prstGeom prst="rect">
            <a:avLst/>
          </a:prstGeom>
          <a:noFill/>
          <a:ln>
            <a:noFill/>
          </a:ln>
        </p:spPr>
      </p:sp>
      <p:sp>
        <p:nvSpPr>
          <p:cNvPr id="64" name="Google Shape;64;p66"/>
          <p:cNvSpPr txBox="1"/>
          <p:nvPr>
            <p:ph idx="1" type="body"/>
          </p:nvPr>
        </p:nvSpPr>
        <p:spPr>
          <a:xfrm>
            <a:off x="629841" y="1543050"/>
            <a:ext cx="2949178" cy="2858691"/>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65" name="Google Shape;65;p66"/>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6" name="Google Shape;66;p66"/>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7" name="Google Shape;67;p66"/>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57"/>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7" name="Google Shape;7;p57"/>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8" name="Google Shape;8;p57"/>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9" name="Google Shape;9;p57"/>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10" name="Google Shape;10;p57"/>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mujuniurbans@gmail.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5.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4.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3" name="Shape 83"/>
        <p:cNvGrpSpPr/>
        <p:nvPr/>
      </p:nvGrpSpPr>
      <p:grpSpPr>
        <a:xfrm>
          <a:off x="0" y="0"/>
          <a:ext cx="0" cy="0"/>
          <a:chOff x="0" y="0"/>
          <a:chExt cx="0" cy="0"/>
        </a:xfrm>
      </p:grpSpPr>
      <p:sp>
        <p:nvSpPr>
          <p:cNvPr id="84" name="Google Shape;84;p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chemeClr val="dk1"/>
              </a:buClr>
              <a:buSzPts val="3300"/>
              <a:buFont typeface="Calibri"/>
              <a:buNone/>
            </a:pPr>
            <a:r>
              <a:rPr b="1" lang="en"/>
              <a:t>INTRODUCTION TO ICT</a:t>
            </a:r>
            <a:endParaRPr/>
          </a:p>
        </p:txBody>
      </p:sp>
      <p:sp>
        <p:nvSpPr>
          <p:cNvPr id="85" name="Google Shape;85;p1"/>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SzPts val="1400"/>
              <a:buNone/>
            </a:pPr>
            <a:r>
              <a:t/>
            </a:r>
            <a:endParaRPr b="1" sz="3300"/>
          </a:p>
          <a:p>
            <a:pPr indent="0" lvl="0" marL="0" rtl="0" algn="ctr">
              <a:lnSpc>
                <a:spcPct val="90000"/>
              </a:lnSpc>
              <a:spcBef>
                <a:spcPts val="0"/>
              </a:spcBef>
              <a:spcAft>
                <a:spcPts val="0"/>
              </a:spcAft>
              <a:buSzPts val="1400"/>
              <a:buNone/>
            </a:pPr>
            <a:r>
              <a:rPr b="1" lang="en" sz="3300"/>
              <a:t>OWOYESIGIRE URBANS MUJUNI</a:t>
            </a:r>
            <a:endParaRPr b="1" sz="3300"/>
          </a:p>
          <a:p>
            <a:pPr indent="0" lvl="0" marL="0" rtl="0" algn="ctr">
              <a:lnSpc>
                <a:spcPct val="90000"/>
              </a:lnSpc>
              <a:spcBef>
                <a:spcPts val="0"/>
              </a:spcBef>
              <a:spcAft>
                <a:spcPts val="0"/>
              </a:spcAft>
              <a:buSzPts val="1400"/>
              <a:buNone/>
            </a:pPr>
            <a:r>
              <a:rPr b="1" lang="en" sz="3300" u="sng">
                <a:solidFill>
                  <a:schemeClr val="hlink"/>
                </a:solidFill>
                <a:hlinkClick r:id="rId3"/>
              </a:rPr>
              <a:t>mujuniurbans@gmail.com</a:t>
            </a:r>
            <a:endParaRPr b="1" sz="3300"/>
          </a:p>
          <a:p>
            <a:pPr indent="0" lvl="0" marL="0" rtl="0" algn="ctr">
              <a:lnSpc>
                <a:spcPct val="90000"/>
              </a:lnSpc>
              <a:spcBef>
                <a:spcPts val="0"/>
              </a:spcBef>
              <a:spcAft>
                <a:spcPts val="0"/>
              </a:spcAft>
              <a:buClr>
                <a:schemeClr val="dk1"/>
              </a:buClr>
              <a:buSzPts val="3300"/>
              <a:buFont typeface="Calibri"/>
              <a:buNone/>
            </a:pPr>
            <a:r>
              <a:t/>
            </a:r>
            <a:endParaRPr b="1" sz="3300"/>
          </a:p>
          <a:p>
            <a:pPr indent="0" lvl="0" marL="0" rtl="0" algn="ctr">
              <a:lnSpc>
                <a:spcPct val="90000"/>
              </a:lnSpc>
              <a:spcBef>
                <a:spcPts val="0"/>
              </a:spcBef>
              <a:spcAft>
                <a:spcPts val="0"/>
              </a:spcAft>
              <a:buClr>
                <a:schemeClr val="dk1"/>
              </a:buClr>
              <a:buSzPts val="3300"/>
              <a:buFont typeface="Calibri"/>
              <a:buNone/>
            </a:pPr>
            <a:r>
              <a:rPr b="1" lang="en" sz="3300"/>
              <a:t>0771449642</a:t>
            </a:r>
            <a:endParaRPr b="1" sz="33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39" name="Shape 139"/>
        <p:cNvGrpSpPr/>
        <p:nvPr/>
      </p:nvGrpSpPr>
      <p:grpSpPr>
        <a:xfrm>
          <a:off x="0" y="0"/>
          <a:ext cx="0" cy="0"/>
          <a:chOff x="0" y="0"/>
          <a:chExt cx="0" cy="0"/>
        </a:xfrm>
      </p:grpSpPr>
      <p:sp>
        <p:nvSpPr>
          <p:cNvPr id="140" name="Google Shape;140;p10"/>
          <p:cNvSpPr txBox="1"/>
          <p:nvPr>
            <p:ph type="title"/>
          </p:nvPr>
        </p:nvSpPr>
        <p:spPr>
          <a:xfrm>
            <a:off x="629841" y="260781"/>
            <a:ext cx="7886700" cy="999785"/>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chemeClr val="dk1"/>
              </a:buClr>
              <a:buSzPts val="3300"/>
              <a:buFont typeface="Calibri"/>
              <a:buNone/>
            </a:pPr>
            <a:r>
              <a:rPr b="1" lang="en"/>
              <a:t>APPLICATIONS AND FUNCTIONS OF COMPUTERS</a:t>
            </a:r>
            <a:endParaRPr/>
          </a:p>
        </p:txBody>
      </p:sp>
      <p:sp>
        <p:nvSpPr>
          <p:cNvPr id="141" name="Google Shape;141;p10"/>
          <p:cNvSpPr txBox="1"/>
          <p:nvPr>
            <p:ph idx="2" type="body"/>
          </p:nvPr>
        </p:nvSpPr>
        <p:spPr>
          <a:xfrm>
            <a:off x="629841" y="1332412"/>
            <a:ext cx="3868340" cy="3499247"/>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Clr>
                <a:schemeClr val="dk1"/>
              </a:buClr>
              <a:buSzPts val="2100"/>
              <a:buNone/>
            </a:pPr>
            <a:r>
              <a:rPr lang="en"/>
              <a:t>Computers are applied in the areas of ;</a:t>
            </a:r>
            <a:endParaRPr/>
          </a:p>
          <a:p>
            <a:pPr indent="-171450" lvl="0" marL="177800" rtl="0" algn="l">
              <a:lnSpc>
                <a:spcPct val="90000"/>
              </a:lnSpc>
              <a:spcBef>
                <a:spcPts val="800"/>
              </a:spcBef>
              <a:spcAft>
                <a:spcPts val="0"/>
              </a:spcAft>
              <a:buClr>
                <a:schemeClr val="dk1"/>
              </a:buClr>
              <a:buSzPts val="2100"/>
              <a:buChar char="•"/>
            </a:pPr>
            <a:r>
              <a:rPr lang="en"/>
              <a:t>Education</a:t>
            </a:r>
            <a:endParaRPr/>
          </a:p>
          <a:p>
            <a:pPr indent="-171450" lvl="0" marL="177800" rtl="0" algn="l">
              <a:lnSpc>
                <a:spcPct val="90000"/>
              </a:lnSpc>
              <a:spcBef>
                <a:spcPts val="800"/>
              </a:spcBef>
              <a:spcAft>
                <a:spcPts val="0"/>
              </a:spcAft>
              <a:buClr>
                <a:schemeClr val="dk1"/>
              </a:buClr>
              <a:buSzPts val="2100"/>
              <a:buChar char="•"/>
            </a:pPr>
            <a:r>
              <a:rPr lang="en"/>
              <a:t>  Research</a:t>
            </a:r>
            <a:endParaRPr/>
          </a:p>
          <a:p>
            <a:pPr indent="-171450" lvl="0" marL="177800" rtl="0" algn="l">
              <a:lnSpc>
                <a:spcPct val="90000"/>
              </a:lnSpc>
              <a:spcBef>
                <a:spcPts val="800"/>
              </a:spcBef>
              <a:spcAft>
                <a:spcPts val="0"/>
              </a:spcAft>
              <a:buClr>
                <a:schemeClr val="dk1"/>
              </a:buClr>
              <a:buSzPts val="2100"/>
              <a:buChar char="•"/>
            </a:pPr>
            <a:r>
              <a:rPr lang="en"/>
              <a:t>  Business</a:t>
            </a:r>
            <a:endParaRPr/>
          </a:p>
          <a:p>
            <a:pPr indent="-171450" lvl="0" marL="177800" rtl="0" algn="l">
              <a:lnSpc>
                <a:spcPct val="90000"/>
              </a:lnSpc>
              <a:spcBef>
                <a:spcPts val="800"/>
              </a:spcBef>
              <a:spcAft>
                <a:spcPts val="0"/>
              </a:spcAft>
              <a:buClr>
                <a:schemeClr val="dk1"/>
              </a:buClr>
              <a:buSzPts val="2100"/>
              <a:buChar char="•"/>
            </a:pPr>
            <a:r>
              <a:rPr lang="en"/>
              <a:t>  Health</a:t>
            </a:r>
            <a:endParaRPr/>
          </a:p>
          <a:p>
            <a:pPr indent="-171450" lvl="0" marL="177800" rtl="0" algn="l">
              <a:lnSpc>
                <a:spcPct val="90000"/>
              </a:lnSpc>
              <a:spcBef>
                <a:spcPts val="800"/>
              </a:spcBef>
              <a:spcAft>
                <a:spcPts val="0"/>
              </a:spcAft>
              <a:buClr>
                <a:schemeClr val="dk1"/>
              </a:buClr>
              <a:buSzPts val="2100"/>
              <a:buChar char="•"/>
            </a:pPr>
            <a:r>
              <a:rPr lang="en"/>
              <a:t> Communication</a:t>
            </a:r>
            <a:endParaRPr/>
          </a:p>
        </p:txBody>
      </p:sp>
      <p:sp>
        <p:nvSpPr>
          <p:cNvPr id="142" name="Google Shape;142;p10"/>
          <p:cNvSpPr txBox="1"/>
          <p:nvPr>
            <p:ph idx="4" type="body"/>
          </p:nvPr>
        </p:nvSpPr>
        <p:spPr>
          <a:xfrm>
            <a:off x="4629150" y="1273628"/>
            <a:ext cx="3887391" cy="3544967"/>
          </a:xfrm>
          <a:prstGeom prst="rect">
            <a:avLst/>
          </a:prstGeom>
          <a:noFill/>
          <a:ln>
            <a:noFill/>
          </a:ln>
        </p:spPr>
        <p:txBody>
          <a:bodyPr anchorCtr="0" anchor="t" bIns="34275" lIns="68575" spcFirstLastPara="1" rIns="68575" wrap="square" tIns="34275">
            <a:normAutofit/>
          </a:bodyPr>
          <a:lstStyle/>
          <a:p>
            <a:pPr indent="-171450" lvl="0" marL="177800" rtl="0" algn="l">
              <a:lnSpc>
                <a:spcPct val="90000"/>
              </a:lnSpc>
              <a:spcBef>
                <a:spcPts val="0"/>
              </a:spcBef>
              <a:spcAft>
                <a:spcPts val="0"/>
              </a:spcAft>
              <a:buClr>
                <a:schemeClr val="dk1"/>
              </a:buClr>
              <a:buSzPts val="2100"/>
              <a:buChar char="•"/>
            </a:pPr>
            <a:r>
              <a:rPr lang="en"/>
              <a:t>Military/security </a:t>
            </a:r>
            <a:endParaRPr/>
          </a:p>
          <a:p>
            <a:pPr indent="-171450" lvl="0" marL="177800" rtl="0" algn="l">
              <a:lnSpc>
                <a:spcPct val="90000"/>
              </a:lnSpc>
              <a:spcBef>
                <a:spcPts val="800"/>
              </a:spcBef>
              <a:spcAft>
                <a:spcPts val="0"/>
              </a:spcAft>
              <a:buClr>
                <a:schemeClr val="dk1"/>
              </a:buClr>
              <a:buSzPts val="2100"/>
              <a:buChar char="•"/>
            </a:pPr>
            <a:r>
              <a:rPr lang="en"/>
              <a:t>  Home</a:t>
            </a:r>
            <a:endParaRPr/>
          </a:p>
          <a:p>
            <a:pPr indent="-171450" lvl="0" marL="177800" rtl="0" algn="l">
              <a:lnSpc>
                <a:spcPct val="90000"/>
              </a:lnSpc>
              <a:spcBef>
                <a:spcPts val="800"/>
              </a:spcBef>
              <a:spcAft>
                <a:spcPts val="0"/>
              </a:spcAft>
              <a:buClr>
                <a:schemeClr val="dk1"/>
              </a:buClr>
              <a:buSzPts val="2100"/>
              <a:buChar char="•"/>
            </a:pPr>
            <a:r>
              <a:rPr lang="en"/>
              <a:t> Entertainment / leisure</a:t>
            </a:r>
            <a:endParaRPr/>
          </a:p>
          <a:p>
            <a:pPr indent="-171450" lvl="0" marL="177800" rtl="0" algn="l">
              <a:lnSpc>
                <a:spcPct val="90000"/>
              </a:lnSpc>
              <a:spcBef>
                <a:spcPts val="800"/>
              </a:spcBef>
              <a:spcAft>
                <a:spcPts val="0"/>
              </a:spcAft>
              <a:buClr>
                <a:schemeClr val="dk1"/>
              </a:buClr>
              <a:buSzPts val="2100"/>
              <a:buChar char="•"/>
            </a:pPr>
            <a:r>
              <a:rPr lang="en"/>
              <a:t>  Astronomy and</a:t>
            </a:r>
            <a:endParaRPr/>
          </a:p>
          <a:p>
            <a:pPr indent="-171450" lvl="0" marL="177800" rtl="0" algn="l">
              <a:lnSpc>
                <a:spcPct val="90000"/>
              </a:lnSpc>
              <a:spcBef>
                <a:spcPts val="800"/>
              </a:spcBef>
              <a:spcAft>
                <a:spcPts val="0"/>
              </a:spcAft>
              <a:buClr>
                <a:schemeClr val="dk1"/>
              </a:buClr>
              <a:buSzPts val="2100"/>
              <a:buChar char="•"/>
            </a:pPr>
            <a:r>
              <a:rPr lang="en"/>
              <a:t> Transport.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46" name="Shape 146"/>
        <p:cNvGrpSpPr/>
        <p:nvPr/>
      </p:nvGrpSpPr>
      <p:grpSpPr>
        <a:xfrm>
          <a:off x="0" y="0"/>
          <a:ext cx="0" cy="0"/>
          <a:chOff x="0" y="0"/>
          <a:chExt cx="0" cy="0"/>
        </a:xfrm>
      </p:grpSpPr>
      <p:sp>
        <p:nvSpPr>
          <p:cNvPr id="147" name="Google Shape;147;p32"/>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b="1" lang="en"/>
              <a:t> THE COMPUTER SYSTEM/COMPONENTS OF A COMPUTER</a:t>
            </a:r>
            <a:endParaRPr b="1"/>
          </a:p>
        </p:txBody>
      </p:sp>
      <p:sp>
        <p:nvSpPr>
          <p:cNvPr id="148" name="Google Shape;148;p32"/>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Clr>
                <a:schemeClr val="dk1"/>
              </a:buClr>
              <a:buSzPts val="2100"/>
              <a:buNone/>
            </a:pPr>
            <a:r>
              <a:rPr lang="en"/>
              <a:t>A system is a collection of interrelated interacting components that work together to achieve a common goal.</a:t>
            </a:r>
            <a:endParaRPr/>
          </a:p>
          <a:p>
            <a:pPr indent="0" lvl="0" marL="0" rtl="0" algn="l">
              <a:lnSpc>
                <a:spcPct val="90000"/>
              </a:lnSpc>
              <a:spcBef>
                <a:spcPts val="800"/>
              </a:spcBef>
              <a:spcAft>
                <a:spcPts val="0"/>
              </a:spcAft>
              <a:buClr>
                <a:schemeClr val="dk1"/>
              </a:buClr>
              <a:buSzPts val="2100"/>
              <a:buNone/>
            </a:pPr>
            <a:r>
              <a:rPr lang="en"/>
              <a:t>A Computer System is a collection of the required hardware (input, output, storage, and processing) devices, Software, and Human ware required for the computer to perform as expected.</a:t>
            </a:r>
            <a:endParaRPr/>
          </a:p>
          <a:p>
            <a:pPr indent="0" lvl="0" marL="0" rtl="0" algn="l">
              <a:lnSpc>
                <a:spcPct val="90000"/>
              </a:lnSpc>
              <a:spcBef>
                <a:spcPts val="800"/>
              </a:spcBef>
              <a:spcAft>
                <a:spcPts val="0"/>
              </a:spcAft>
              <a:buClr>
                <a:schemeClr val="dk1"/>
              </a:buClr>
              <a:buSzPts val="2100"/>
              <a:buNone/>
            </a:pPr>
            <a:r>
              <a:rPr lang="en"/>
              <a:t>Failure of one of the system components may imply failure for the whole system. Since computing requires input, processing, storage and output, there are many items that do something specifically at each of the stages. The computer system basically consists of hardware, software,procedures, humanware,  data and, communication.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52" name="Shape 152"/>
        <p:cNvGrpSpPr/>
        <p:nvPr/>
      </p:nvGrpSpPr>
      <p:grpSpPr>
        <a:xfrm>
          <a:off x="0" y="0"/>
          <a:ext cx="0" cy="0"/>
          <a:chOff x="0" y="0"/>
          <a:chExt cx="0" cy="0"/>
        </a:xfrm>
      </p:grpSpPr>
      <p:pic>
        <p:nvPicPr>
          <p:cNvPr id="153" name="Google Shape;153;p33"/>
          <p:cNvPicPr preferRelativeResize="0"/>
          <p:nvPr>
            <p:ph idx="1" type="body"/>
          </p:nvPr>
        </p:nvPicPr>
        <p:blipFill rotWithShape="1">
          <a:blip r:embed="rId3">
            <a:alphaModFix/>
          </a:blip>
          <a:srcRect b="0" l="0" r="0" t="0"/>
          <a:stretch/>
        </p:blipFill>
        <p:spPr>
          <a:xfrm>
            <a:off x="502920" y="254726"/>
            <a:ext cx="7889965" cy="490183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57" name="Shape 157"/>
        <p:cNvGrpSpPr/>
        <p:nvPr/>
      </p:nvGrpSpPr>
      <p:grpSpPr>
        <a:xfrm>
          <a:off x="0" y="0"/>
          <a:ext cx="0" cy="0"/>
          <a:chOff x="0" y="0"/>
          <a:chExt cx="0" cy="0"/>
        </a:xfrm>
      </p:grpSpPr>
      <p:sp>
        <p:nvSpPr>
          <p:cNvPr id="158" name="Google Shape;158;p34"/>
          <p:cNvSpPr txBox="1"/>
          <p:nvPr>
            <p:ph idx="1" type="body"/>
          </p:nvPr>
        </p:nvSpPr>
        <p:spPr>
          <a:xfrm>
            <a:off x="465364" y="441756"/>
            <a:ext cx="7886700" cy="3263504"/>
          </a:xfrm>
          <a:prstGeom prst="rect">
            <a:avLst/>
          </a:prstGeom>
          <a:noFill/>
          <a:ln>
            <a:noFill/>
          </a:ln>
        </p:spPr>
        <p:txBody>
          <a:bodyPr anchorCtr="0" anchor="t" bIns="34275" lIns="68575" spcFirstLastPara="1" rIns="68575" wrap="square" tIns="34275">
            <a:normAutofit lnSpcReduction="10000"/>
          </a:bodyPr>
          <a:lstStyle/>
          <a:p>
            <a:pPr indent="0" lvl="0" marL="0" rtl="0" algn="l">
              <a:lnSpc>
                <a:spcPct val="90000"/>
              </a:lnSpc>
              <a:spcBef>
                <a:spcPts val="0"/>
              </a:spcBef>
              <a:spcAft>
                <a:spcPts val="0"/>
              </a:spcAft>
              <a:buClr>
                <a:schemeClr val="dk1"/>
              </a:buClr>
              <a:buSzPts val="2100"/>
              <a:buNone/>
            </a:pPr>
            <a:r>
              <a:rPr b="1" lang="en"/>
              <a:t>1. COMPUTER HARDWARE</a:t>
            </a:r>
            <a:endParaRPr/>
          </a:p>
          <a:p>
            <a:pPr indent="0" lvl="0" marL="0" rtl="0" algn="l">
              <a:lnSpc>
                <a:spcPct val="90000"/>
              </a:lnSpc>
              <a:spcBef>
                <a:spcPts val="800"/>
              </a:spcBef>
              <a:spcAft>
                <a:spcPts val="0"/>
              </a:spcAft>
              <a:buClr>
                <a:schemeClr val="dk1"/>
              </a:buClr>
              <a:buSzPts val="2100"/>
              <a:buNone/>
            </a:pPr>
            <a:r>
              <a:rPr lang="en"/>
              <a:t>This is a term used to describe all the various physical devices of a computer. </a:t>
            </a:r>
            <a:endParaRPr/>
          </a:p>
          <a:p>
            <a:pPr indent="0" lvl="0" marL="0" rtl="0" algn="l">
              <a:lnSpc>
                <a:spcPct val="90000"/>
              </a:lnSpc>
              <a:spcBef>
                <a:spcPts val="800"/>
              </a:spcBef>
              <a:spcAft>
                <a:spcPts val="0"/>
              </a:spcAft>
              <a:buClr>
                <a:schemeClr val="dk1"/>
              </a:buClr>
              <a:buSzPts val="2100"/>
              <a:buNone/>
            </a:pPr>
            <a:r>
              <a:rPr lang="en"/>
              <a:t>Computer hardware components are tangible (they can be touched). </a:t>
            </a:r>
            <a:endParaRPr/>
          </a:p>
          <a:p>
            <a:pPr indent="0" lvl="0" marL="0" rtl="0" algn="l">
              <a:lnSpc>
                <a:spcPct val="90000"/>
              </a:lnSpc>
              <a:spcBef>
                <a:spcPts val="800"/>
              </a:spcBef>
              <a:spcAft>
                <a:spcPts val="0"/>
              </a:spcAft>
              <a:buClr>
                <a:schemeClr val="dk1"/>
              </a:buClr>
              <a:buSzPts val="2100"/>
              <a:buNone/>
            </a:pPr>
            <a:r>
              <a:rPr lang="en"/>
              <a:t>Computer hardware includes;</a:t>
            </a:r>
            <a:endParaRPr/>
          </a:p>
          <a:p>
            <a:pPr indent="-171450" lvl="0" marL="177800" rtl="0" algn="l">
              <a:lnSpc>
                <a:spcPct val="90000"/>
              </a:lnSpc>
              <a:spcBef>
                <a:spcPts val="800"/>
              </a:spcBef>
              <a:spcAft>
                <a:spcPts val="0"/>
              </a:spcAft>
              <a:buClr>
                <a:schemeClr val="dk1"/>
              </a:buClr>
              <a:buSzPts val="2100"/>
              <a:buChar char="•"/>
            </a:pPr>
            <a:r>
              <a:rPr lang="en"/>
              <a:t>Input devices like the keyboard and mouse</a:t>
            </a:r>
            <a:endParaRPr/>
          </a:p>
          <a:p>
            <a:pPr indent="-171450" lvl="0" marL="177800" rtl="0" algn="l">
              <a:lnSpc>
                <a:spcPct val="90000"/>
              </a:lnSpc>
              <a:spcBef>
                <a:spcPts val="800"/>
              </a:spcBef>
              <a:spcAft>
                <a:spcPts val="0"/>
              </a:spcAft>
              <a:buClr>
                <a:schemeClr val="dk1"/>
              </a:buClr>
              <a:buSzPts val="2100"/>
              <a:buChar char="•"/>
            </a:pPr>
            <a:r>
              <a:rPr lang="en"/>
              <a:t>Processing devices like the Microprocessor Chip(CPU), </a:t>
            </a:r>
            <a:endParaRPr/>
          </a:p>
          <a:p>
            <a:pPr indent="-171450" lvl="0" marL="177800" rtl="0" algn="l">
              <a:lnSpc>
                <a:spcPct val="90000"/>
              </a:lnSpc>
              <a:spcBef>
                <a:spcPts val="800"/>
              </a:spcBef>
              <a:spcAft>
                <a:spcPts val="0"/>
              </a:spcAft>
              <a:buClr>
                <a:schemeClr val="dk1"/>
              </a:buClr>
              <a:buSzPts val="2100"/>
              <a:buChar char="•"/>
            </a:pPr>
            <a:r>
              <a:rPr lang="en"/>
              <a:t>Storage devices like the Hard disks and the CDs, </a:t>
            </a:r>
            <a:endParaRPr/>
          </a:p>
          <a:p>
            <a:pPr indent="-171450" lvl="0" marL="177800" rtl="0" algn="l">
              <a:lnSpc>
                <a:spcPct val="90000"/>
              </a:lnSpc>
              <a:spcBef>
                <a:spcPts val="800"/>
              </a:spcBef>
              <a:spcAft>
                <a:spcPts val="0"/>
              </a:spcAft>
              <a:buClr>
                <a:schemeClr val="dk1"/>
              </a:buClr>
              <a:buSzPts val="2100"/>
              <a:buChar char="•"/>
            </a:pPr>
            <a:r>
              <a:rPr lang="en"/>
              <a:t>Output devices like the monitor and the printer.</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62" name="Shape 162"/>
        <p:cNvGrpSpPr/>
        <p:nvPr/>
      </p:nvGrpSpPr>
      <p:grpSpPr>
        <a:xfrm>
          <a:off x="0" y="0"/>
          <a:ext cx="0" cy="0"/>
          <a:chOff x="0" y="0"/>
          <a:chExt cx="0" cy="0"/>
        </a:xfrm>
      </p:grpSpPr>
      <p:sp>
        <p:nvSpPr>
          <p:cNvPr id="163" name="Google Shape;163;p35"/>
          <p:cNvSpPr txBox="1"/>
          <p:nvPr>
            <p:ph idx="1" type="body"/>
          </p:nvPr>
        </p:nvSpPr>
        <p:spPr>
          <a:xfrm>
            <a:off x="582930" y="846705"/>
            <a:ext cx="7886700" cy="3263504"/>
          </a:xfrm>
          <a:prstGeom prst="rect">
            <a:avLst/>
          </a:prstGeom>
          <a:noFill/>
          <a:ln>
            <a:noFill/>
          </a:ln>
        </p:spPr>
        <p:txBody>
          <a:bodyPr anchorCtr="0" anchor="t" bIns="34275" lIns="68575" spcFirstLastPara="1" rIns="68575" wrap="square" tIns="34275">
            <a:normAutofit fontScale="77500" lnSpcReduction="20000"/>
          </a:bodyPr>
          <a:lstStyle/>
          <a:p>
            <a:pPr indent="0" lvl="0" marL="0" rtl="0" algn="l">
              <a:lnSpc>
                <a:spcPct val="90000"/>
              </a:lnSpc>
              <a:spcBef>
                <a:spcPts val="0"/>
              </a:spcBef>
              <a:spcAft>
                <a:spcPts val="0"/>
              </a:spcAft>
              <a:buClr>
                <a:schemeClr val="dk1"/>
              </a:buClr>
              <a:buSzPct val="100000"/>
              <a:buNone/>
            </a:pPr>
            <a:r>
              <a:rPr b="1" lang="en"/>
              <a:t>COMPUTER SOFTWARE</a:t>
            </a:r>
            <a:endParaRPr/>
          </a:p>
          <a:p>
            <a:pPr indent="0" lvl="0" marL="0" rtl="0" algn="l">
              <a:lnSpc>
                <a:spcPct val="90000"/>
              </a:lnSpc>
              <a:spcBef>
                <a:spcPts val="800"/>
              </a:spcBef>
              <a:spcAft>
                <a:spcPts val="0"/>
              </a:spcAft>
              <a:buClr>
                <a:schemeClr val="dk1"/>
              </a:buClr>
              <a:buSzPct val="100000"/>
              <a:buNone/>
            </a:pPr>
            <a:r>
              <a:rPr lang="en"/>
              <a:t>Software is a term for electronic instructions that tells the computer how to perform a </a:t>
            </a:r>
            <a:endParaRPr/>
          </a:p>
          <a:p>
            <a:pPr indent="0" lvl="0" marL="0" rtl="0" algn="l">
              <a:lnSpc>
                <a:spcPct val="90000"/>
              </a:lnSpc>
              <a:spcBef>
                <a:spcPts val="800"/>
              </a:spcBef>
              <a:spcAft>
                <a:spcPts val="0"/>
              </a:spcAft>
              <a:buClr>
                <a:schemeClr val="dk1"/>
              </a:buClr>
              <a:buSzPct val="100000"/>
              <a:buNone/>
            </a:pPr>
            <a:r>
              <a:rPr lang="en"/>
              <a:t>task. These are a series of programs (instructions) that tell the computer what and </a:t>
            </a:r>
            <a:endParaRPr/>
          </a:p>
          <a:p>
            <a:pPr indent="0" lvl="0" marL="0" rtl="0" algn="l">
              <a:lnSpc>
                <a:spcPct val="90000"/>
              </a:lnSpc>
              <a:spcBef>
                <a:spcPts val="800"/>
              </a:spcBef>
              <a:spcAft>
                <a:spcPts val="0"/>
              </a:spcAft>
              <a:buClr>
                <a:schemeClr val="dk1"/>
              </a:buClr>
              <a:buSzPct val="100000"/>
              <a:buNone/>
            </a:pPr>
            <a:r>
              <a:rPr lang="en"/>
              <a:t>how to work.</a:t>
            </a:r>
            <a:endParaRPr/>
          </a:p>
          <a:p>
            <a:pPr indent="0" lvl="0" marL="0" rtl="0" algn="l">
              <a:lnSpc>
                <a:spcPct val="90000"/>
              </a:lnSpc>
              <a:spcBef>
                <a:spcPts val="800"/>
              </a:spcBef>
              <a:spcAft>
                <a:spcPts val="0"/>
              </a:spcAft>
              <a:buClr>
                <a:schemeClr val="dk1"/>
              </a:buClr>
              <a:buSzPct val="100000"/>
              <a:buNone/>
            </a:pPr>
            <a:r>
              <a:rPr lang="en"/>
              <a:t>Computer software can be grouped into System software and Application software. </a:t>
            </a:r>
            <a:endParaRPr/>
          </a:p>
          <a:p>
            <a:pPr indent="0" lvl="0" marL="0" rtl="0" algn="l">
              <a:lnSpc>
                <a:spcPct val="90000"/>
              </a:lnSpc>
              <a:spcBef>
                <a:spcPts val="800"/>
              </a:spcBef>
              <a:spcAft>
                <a:spcPts val="0"/>
              </a:spcAft>
              <a:buClr>
                <a:schemeClr val="dk1"/>
              </a:buClr>
              <a:buSzPct val="100000"/>
              <a:buNone/>
            </a:pPr>
            <a:r>
              <a:rPr lang="en"/>
              <a:t>System software like the Operating system (such as Windows, Linux, UNIX, DOS, Mac </a:t>
            </a:r>
            <a:endParaRPr/>
          </a:p>
          <a:p>
            <a:pPr indent="0" lvl="0" marL="0" rtl="0" algn="l">
              <a:lnSpc>
                <a:spcPct val="90000"/>
              </a:lnSpc>
              <a:spcBef>
                <a:spcPts val="800"/>
              </a:spcBef>
              <a:spcAft>
                <a:spcPts val="0"/>
              </a:spcAft>
              <a:buClr>
                <a:schemeClr val="dk1"/>
              </a:buClr>
              <a:buSzPct val="100000"/>
              <a:buNone/>
            </a:pPr>
            <a:r>
              <a:rPr lang="en"/>
              <a:t>Os etc.) are used to manage and coordinate all the computer resources and activities. </a:t>
            </a:r>
            <a:endParaRPr/>
          </a:p>
          <a:p>
            <a:pPr indent="0" lvl="0" marL="0" rtl="0" algn="l">
              <a:lnSpc>
                <a:spcPct val="90000"/>
              </a:lnSpc>
              <a:spcBef>
                <a:spcPts val="800"/>
              </a:spcBef>
              <a:spcAft>
                <a:spcPts val="0"/>
              </a:spcAft>
              <a:buClr>
                <a:schemeClr val="dk1"/>
              </a:buClr>
              <a:buSzPct val="100000"/>
              <a:buNone/>
            </a:pPr>
            <a:r>
              <a:rPr lang="en"/>
              <a:t>Application software (such as Games, Calculator and Media Player, Word Processors, </a:t>
            </a:r>
            <a:endParaRPr/>
          </a:p>
          <a:p>
            <a:pPr indent="0" lvl="0" marL="0" rtl="0" algn="l">
              <a:lnSpc>
                <a:spcPct val="90000"/>
              </a:lnSpc>
              <a:spcBef>
                <a:spcPts val="800"/>
              </a:spcBef>
              <a:spcAft>
                <a:spcPts val="0"/>
              </a:spcAft>
              <a:buClr>
                <a:schemeClr val="dk1"/>
              </a:buClr>
              <a:buSzPct val="100000"/>
              <a:buNone/>
            </a:pPr>
            <a:r>
              <a:rPr lang="en"/>
              <a:t>etc.) solve the specific or exact needs of the user.</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67" name="Shape 167"/>
        <p:cNvGrpSpPr/>
        <p:nvPr/>
      </p:nvGrpSpPr>
      <p:grpSpPr>
        <a:xfrm>
          <a:off x="0" y="0"/>
          <a:ext cx="0" cy="0"/>
          <a:chOff x="0" y="0"/>
          <a:chExt cx="0" cy="0"/>
        </a:xfrm>
      </p:grpSpPr>
      <p:sp>
        <p:nvSpPr>
          <p:cNvPr id="168" name="Google Shape;168;p36"/>
          <p:cNvSpPr txBox="1"/>
          <p:nvPr>
            <p:ph idx="1" type="body"/>
          </p:nvPr>
        </p:nvSpPr>
        <p:spPr>
          <a:xfrm>
            <a:off x="491490" y="533195"/>
            <a:ext cx="7886700" cy="3263504"/>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Clr>
                <a:schemeClr val="dk1"/>
              </a:buClr>
              <a:buSzPts val="2100"/>
              <a:buNone/>
            </a:pPr>
            <a:r>
              <a:rPr b="1" lang="en"/>
              <a:t>2.COMPUTER HUMAN WARE /USERS</a:t>
            </a:r>
            <a:endParaRPr/>
          </a:p>
          <a:p>
            <a:pPr indent="0" lvl="0" marL="0" rtl="0" algn="l">
              <a:lnSpc>
                <a:spcPct val="90000"/>
              </a:lnSpc>
              <a:spcBef>
                <a:spcPts val="800"/>
              </a:spcBef>
              <a:spcAft>
                <a:spcPts val="0"/>
              </a:spcAft>
              <a:buClr>
                <a:schemeClr val="dk1"/>
              </a:buClr>
              <a:buSzPts val="2100"/>
              <a:buNone/>
            </a:pPr>
            <a:r>
              <a:rPr lang="en"/>
              <a:t>This is the most important component of a computer system. </a:t>
            </a:r>
            <a:endParaRPr/>
          </a:p>
          <a:p>
            <a:pPr indent="0" lvl="0" marL="0" rtl="0" algn="l">
              <a:lnSpc>
                <a:spcPct val="90000"/>
              </a:lnSpc>
              <a:spcBef>
                <a:spcPts val="800"/>
              </a:spcBef>
              <a:spcAft>
                <a:spcPts val="0"/>
              </a:spcAft>
              <a:buClr>
                <a:schemeClr val="dk1"/>
              </a:buClr>
              <a:buSzPts val="2100"/>
              <a:buNone/>
            </a:pPr>
            <a:r>
              <a:rPr lang="en"/>
              <a:t>Human ware refers to the people who operate and initialize instructions to the computer system. They are the users of the computers.</a:t>
            </a:r>
            <a:endParaRPr/>
          </a:p>
          <a:p>
            <a:pPr indent="0" lvl="0" marL="0" rtl="0" algn="l">
              <a:lnSpc>
                <a:spcPct val="90000"/>
              </a:lnSpc>
              <a:spcBef>
                <a:spcPts val="800"/>
              </a:spcBef>
              <a:spcAft>
                <a:spcPts val="0"/>
              </a:spcAft>
              <a:buClr>
                <a:schemeClr val="dk1"/>
              </a:buClr>
              <a:buSzPts val="2100"/>
              <a:buNone/>
            </a:pPr>
            <a:r>
              <a:rPr lang="en"/>
              <a:t>They design and develop computer systems, operate the computer hardware, create the software, and establish procedures for carrying out tasks.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72" name="Shape 172"/>
        <p:cNvGrpSpPr/>
        <p:nvPr/>
      </p:nvGrpSpPr>
      <p:grpSpPr>
        <a:xfrm>
          <a:off x="0" y="0"/>
          <a:ext cx="0" cy="0"/>
          <a:chOff x="0" y="0"/>
          <a:chExt cx="0" cy="0"/>
        </a:xfrm>
      </p:grpSpPr>
      <p:sp>
        <p:nvSpPr>
          <p:cNvPr id="173" name="Google Shape;173;p37"/>
          <p:cNvSpPr txBox="1"/>
          <p:nvPr>
            <p:ph idx="1" type="body"/>
          </p:nvPr>
        </p:nvSpPr>
        <p:spPr>
          <a:xfrm>
            <a:off x="243296" y="670356"/>
            <a:ext cx="7886700" cy="3263504"/>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2100"/>
              <a:buNone/>
            </a:pPr>
            <a:r>
              <a:rPr b="1" lang="en"/>
              <a:t>KINDS OF COMPUTER USERS</a:t>
            </a:r>
            <a:endParaRPr/>
          </a:p>
          <a:p>
            <a:pPr indent="0" lvl="0" marL="0" rtl="0" algn="l">
              <a:lnSpc>
                <a:spcPct val="90000"/>
              </a:lnSpc>
              <a:spcBef>
                <a:spcPts val="800"/>
              </a:spcBef>
              <a:spcAft>
                <a:spcPts val="0"/>
              </a:spcAft>
              <a:buClr>
                <a:schemeClr val="dk1"/>
              </a:buClr>
              <a:buSzPts val="2100"/>
              <a:buNone/>
            </a:pPr>
            <a:r>
              <a:rPr lang="en"/>
              <a:t>There are two kinds of Computer Users: </a:t>
            </a:r>
            <a:endParaRPr/>
          </a:p>
          <a:p>
            <a:pPr indent="0" lvl="0" marL="0" rtl="0" algn="l">
              <a:lnSpc>
                <a:spcPct val="90000"/>
              </a:lnSpc>
              <a:spcBef>
                <a:spcPts val="800"/>
              </a:spcBef>
              <a:spcAft>
                <a:spcPts val="0"/>
              </a:spcAft>
              <a:buClr>
                <a:schemeClr val="dk1"/>
              </a:buClr>
              <a:buSzPts val="2100"/>
              <a:buNone/>
            </a:pPr>
            <a:r>
              <a:rPr b="1" lang="en"/>
              <a:t>Ordinary user </a:t>
            </a:r>
            <a:r>
              <a:rPr lang="en"/>
              <a:t>- is someone without much technical knowledge of computers but uses computers to produce for professional or personal </a:t>
            </a:r>
            <a:endParaRPr/>
          </a:p>
          <a:p>
            <a:pPr indent="0" lvl="0" marL="0" rtl="0" algn="l">
              <a:lnSpc>
                <a:spcPct val="90000"/>
              </a:lnSpc>
              <a:spcBef>
                <a:spcPts val="800"/>
              </a:spcBef>
              <a:spcAft>
                <a:spcPts val="0"/>
              </a:spcAft>
              <a:buClr>
                <a:schemeClr val="dk1"/>
              </a:buClr>
              <a:buSzPts val="2100"/>
              <a:buNone/>
            </a:pPr>
            <a:r>
              <a:rPr lang="en"/>
              <a:t>tasks, enhance learning, or have fun. </a:t>
            </a:r>
            <a:r>
              <a:rPr b="1" lang="en"/>
              <a:t>Ordinary users </a:t>
            </a:r>
            <a:r>
              <a:rPr lang="en"/>
              <a:t>include; Computer students, Typists (Secretaries), etc.</a:t>
            </a:r>
            <a:endParaRPr/>
          </a:p>
          <a:p>
            <a:pPr indent="0" lvl="0" marL="0" rtl="0" algn="l">
              <a:lnSpc>
                <a:spcPct val="90000"/>
              </a:lnSpc>
              <a:spcBef>
                <a:spcPts val="800"/>
              </a:spcBef>
              <a:spcAft>
                <a:spcPts val="0"/>
              </a:spcAft>
              <a:buClr>
                <a:schemeClr val="dk1"/>
              </a:buClr>
              <a:buSzPts val="2100"/>
              <a:buNone/>
            </a:pPr>
            <a:r>
              <a:rPr b="1" lang="en"/>
              <a:t>Professional user </a:t>
            </a:r>
            <a:r>
              <a:rPr lang="en"/>
              <a:t>-is a person in a profession involving computers who has had formal education in the technical aspects of computers; Examples include Computer programmers, webmasters, etc</a:t>
            </a:r>
            <a:endParaRPr/>
          </a:p>
          <a:p>
            <a:pPr indent="0" lvl="0" marL="0" rtl="0" algn="l">
              <a:lnSpc>
                <a:spcPct val="90000"/>
              </a:lnSpc>
              <a:spcBef>
                <a:spcPts val="800"/>
              </a:spcBef>
              <a:spcAft>
                <a:spcPts val="0"/>
              </a:spcAft>
              <a:buClr>
                <a:schemeClr val="dk1"/>
              </a:buClr>
              <a:buSzPts val="2100"/>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77" name="Shape 177"/>
        <p:cNvGrpSpPr/>
        <p:nvPr/>
      </p:nvGrpSpPr>
      <p:grpSpPr>
        <a:xfrm>
          <a:off x="0" y="0"/>
          <a:ext cx="0" cy="0"/>
          <a:chOff x="0" y="0"/>
          <a:chExt cx="0" cy="0"/>
        </a:xfrm>
      </p:grpSpPr>
      <p:sp>
        <p:nvSpPr>
          <p:cNvPr id="178" name="Google Shape;178;p38"/>
          <p:cNvSpPr txBox="1"/>
          <p:nvPr>
            <p:ph idx="1" type="body"/>
          </p:nvPr>
        </p:nvSpPr>
        <p:spPr>
          <a:xfrm>
            <a:off x="602525" y="363379"/>
            <a:ext cx="7886700" cy="3263504"/>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Clr>
                <a:schemeClr val="dk1"/>
              </a:buClr>
              <a:buSzPts val="2100"/>
              <a:buNone/>
            </a:pPr>
            <a:r>
              <a:rPr b="1" lang="en"/>
              <a:t>3.PROCEDURES</a:t>
            </a:r>
            <a:endParaRPr/>
          </a:p>
          <a:p>
            <a:pPr indent="0" lvl="0" marL="0" rtl="0" algn="l">
              <a:lnSpc>
                <a:spcPct val="90000"/>
              </a:lnSpc>
              <a:spcBef>
                <a:spcPts val="800"/>
              </a:spcBef>
              <a:spcAft>
                <a:spcPts val="0"/>
              </a:spcAft>
              <a:buClr>
                <a:schemeClr val="dk1"/>
              </a:buClr>
              <a:buSzPts val="2100"/>
              <a:buNone/>
            </a:pPr>
            <a:r>
              <a:rPr lang="en"/>
              <a:t>Procedures are the policies, standards and methods to be followed in using, operating, and maintaining an information system. Specifications for the use, operation and maintenance of information systems are collected in help facilities, user manuals, and similar documentation, and are commonly delivered in electronically.</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82" name="Shape 182"/>
        <p:cNvGrpSpPr/>
        <p:nvPr/>
      </p:nvGrpSpPr>
      <p:grpSpPr>
        <a:xfrm>
          <a:off x="0" y="0"/>
          <a:ext cx="0" cy="0"/>
          <a:chOff x="0" y="0"/>
          <a:chExt cx="0" cy="0"/>
        </a:xfrm>
      </p:grpSpPr>
      <p:sp>
        <p:nvSpPr>
          <p:cNvPr id="183" name="Google Shape;183;p39"/>
          <p:cNvSpPr txBox="1"/>
          <p:nvPr>
            <p:ph idx="1" type="body"/>
          </p:nvPr>
        </p:nvSpPr>
        <p:spPr>
          <a:xfrm>
            <a:off x="569867" y="467882"/>
            <a:ext cx="7886700" cy="3263503"/>
          </a:xfrm>
          <a:prstGeom prst="rect">
            <a:avLst/>
          </a:prstGeom>
          <a:noFill/>
          <a:ln>
            <a:noFill/>
          </a:ln>
        </p:spPr>
        <p:txBody>
          <a:bodyPr anchorCtr="0" anchor="t" bIns="34275" lIns="68575" spcFirstLastPara="1" rIns="68575" wrap="square" tIns="34275">
            <a:normAutofit lnSpcReduction="10000"/>
          </a:bodyPr>
          <a:lstStyle/>
          <a:p>
            <a:pPr indent="0" lvl="0" marL="0" rtl="0" algn="l">
              <a:lnSpc>
                <a:spcPct val="90000"/>
              </a:lnSpc>
              <a:spcBef>
                <a:spcPts val="0"/>
              </a:spcBef>
              <a:spcAft>
                <a:spcPts val="0"/>
              </a:spcAft>
              <a:buClr>
                <a:schemeClr val="dk1"/>
              </a:buClr>
              <a:buSzPts val="2100"/>
              <a:buNone/>
            </a:pPr>
            <a:r>
              <a:rPr b="1" lang="en"/>
              <a:t>4.COMPUTER DATA</a:t>
            </a:r>
            <a:endParaRPr/>
          </a:p>
          <a:p>
            <a:pPr indent="0" lvl="0" marL="0" rtl="0" algn="l">
              <a:lnSpc>
                <a:spcPct val="90000"/>
              </a:lnSpc>
              <a:spcBef>
                <a:spcPts val="800"/>
              </a:spcBef>
              <a:spcAft>
                <a:spcPts val="0"/>
              </a:spcAft>
              <a:buClr>
                <a:schemeClr val="dk1"/>
              </a:buClr>
              <a:buSzPts val="2100"/>
              <a:buNone/>
            </a:pPr>
            <a:r>
              <a:rPr lang="en"/>
              <a:t>Data refers to raw facts and figures that are processed into information.</a:t>
            </a:r>
            <a:endParaRPr/>
          </a:p>
          <a:p>
            <a:pPr indent="0" lvl="0" marL="0" rtl="0" algn="l">
              <a:lnSpc>
                <a:spcPct val="90000"/>
              </a:lnSpc>
              <a:spcBef>
                <a:spcPts val="800"/>
              </a:spcBef>
              <a:spcAft>
                <a:spcPts val="0"/>
              </a:spcAft>
              <a:buClr>
                <a:schemeClr val="dk1"/>
              </a:buClr>
              <a:buSzPts val="2100"/>
              <a:buNone/>
            </a:pPr>
            <a:r>
              <a:rPr lang="en"/>
              <a:t>Data is anything in a form suitable for input into a  computer for processing.</a:t>
            </a:r>
            <a:endParaRPr/>
          </a:p>
          <a:p>
            <a:pPr indent="0" lvl="0" marL="0" rtl="0" algn="l">
              <a:lnSpc>
                <a:spcPct val="90000"/>
              </a:lnSpc>
              <a:spcBef>
                <a:spcPts val="800"/>
              </a:spcBef>
              <a:spcAft>
                <a:spcPts val="0"/>
              </a:spcAft>
              <a:buClr>
                <a:schemeClr val="dk1"/>
              </a:buClr>
              <a:buSzPts val="2100"/>
              <a:buNone/>
            </a:pPr>
            <a:r>
              <a:rPr lang="en"/>
              <a:t>Data can also be grouped into two:</a:t>
            </a:r>
            <a:endParaRPr/>
          </a:p>
          <a:p>
            <a:pPr indent="0" lvl="0" marL="0" rtl="0" algn="l">
              <a:lnSpc>
                <a:spcPct val="90000"/>
              </a:lnSpc>
              <a:spcBef>
                <a:spcPts val="800"/>
              </a:spcBef>
              <a:spcAft>
                <a:spcPts val="0"/>
              </a:spcAft>
              <a:buClr>
                <a:schemeClr val="dk1"/>
              </a:buClr>
              <a:buSzPts val="2100"/>
              <a:buNone/>
            </a:pPr>
            <a:r>
              <a:rPr b="1" lang="en"/>
              <a:t>Unprocessed data </a:t>
            </a:r>
            <a:r>
              <a:rPr lang="en"/>
              <a:t>Like Letters, digits and symbols (e.g., a, b, c, &amp;, ...), Musical notes, etc.</a:t>
            </a:r>
            <a:endParaRPr/>
          </a:p>
          <a:p>
            <a:pPr indent="0" lvl="0" marL="0" rtl="0" algn="l">
              <a:lnSpc>
                <a:spcPct val="90000"/>
              </a:lnSpc>
              <a:spcBef>
                <a:spcPts val="800"/>
              </a:spcBef>
              <a:spcAft>
                <a:spcPts val="0"/>
              </a:spcAft>
              <a:buClr>
                <a:schemeClr val="dk1"/>
              </a:buClr>
              <a:buSzPts val="2100"/>
              <a:buNone/>
            </a:pPr>
            <a:r>
              <a:rPr b="1" lang="en"/>
              <a:t>Processed data </a:t>
            </a:r>
            <a:r>
              <a:rPr lang="en"/>
              <a:t>(Information) Like a words (e.g. boy), a mathematical formula, grades, a piece of music, a song etc.</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87" name="Shape 187"/>
        <p:cNvGrpSpPr/>
        <p:nvPr/>
      </p:nvGrpSpPr>
      <p:grpSpPr>
        <a:xfrm>
          <a:off x="0" y="0"/>
          <a:ext cx="0" cy="0"/>
          <a:chOff x="0" y="0"/>
          <a:chExt cx="0" cy="0"/>
        </a:xfrm>
      </p:grpSpPr>
      <p:sp>
        <p:nvSpPr>
          <p:cNvPr id="188" name="Google Shape;188;p40"/>
          <p:cNvSpPr txBox="1"/>
          <p:nvPr>
            <p:ph idx="1" type="body"/>
          </p:nvPr>
        </p:nvSpPr>
        <p:spPr>
          <a:xfrm>
            <a:off x="622118" y="552790"/>
            <a:ext cx="7886700" cy="3263504"/>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Clr>
                <a:schemeClr val="dk1"/>
              </a:buClr>
              <a:buSzPts val="2100"/>
              <a:buNone/>
            </a:pPr>
            <a:r>
              <a:rPr b="1" lang="en"/>
              <a:t>5.COMPUTER COMMUNICATION</a:t>
            </a:r>
            <a:endParaRPr/>
          </a:p>
          <a:p>
            <a:pPr indent="0" lvl="0" marL="0" rtl="0" algn="l">
              <a:lnSpc>
                <a:spcPct val="90000"/>
              </a:lnSpc>
              <a:spcBef>
                <a:spcPts val="800"/>
              </a:spcBef>
              <a:spcAft>
                <a:spcPts val="0"/>
              </a:spcAft>
              <a:buClr>
                <a:schemeClr val="dk1"/>
              </a:buClr>
              <a:buSzPts val="2100"/>
              <a:buNone/>
            </a:pPr>
            <a:r>
              <a:rPr lang="en"/>
              <a:t>Computer communication is the transmission of data and information over a channel between two computers.</a:t>
            </a:r>
            <a:endParaRPr/>
          </a:p>
          <a:p>
            <a:pPr indent="0" lvl="0" marL="0" rtl="0" algn="l">
              <a:lnSpc>
                <a:spcPct val="90000"/>
              </a:lnSpc>
              <a:spcBef>
                <a:spcPts val="800"/>
              </a:spcBef>
              <a:spcAft>
                <a:spcPts val="0"/>
              </a:spcAft>
              <a:buClr>
                <a:schemeClr val="dk1"/>
              </a:buClr>
              <a:buSzPts val="2100"/>
              <a:buNone/>
            </a:pPr>
            <a:r>
              <a:rPr lang="en"/>
              <a:t>Computer communication allows sharing of hardware, software and transfer of data and information stored among computers in a network like Internet. It also facilitate communications between people e.g. through email. Communications devices are used for enabling computer communication. They include Cables, Switches, Routers Modems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9" name="Shape 89"/>
        <p:cNvGrpSpPr/>
        <p:nvPr/>
      </p:nvGrpSpPr>
      <p:grpSpPr>
        <a:xfrm>
          <a:off x="0" y="0"/>
          <a:ext cx="0" cy="0"/>
          <a:chOff x="0" y="0"/>
          <a:chExt cx="0" cy="0"/>
        </a:xfrm>
      </p:grpSpPr>
      <p:sp>
        <p:nvSpPr>
          <p:cNvPr id="90" name="Google Shape;90;p2"/>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chemeClr val="dk1"/>
              </a:buClr>
              <a:buSzPts val="2100"/>
              <a:buFont typeface="Arial"/>
              <a:buNone/>
            </a:pPr>
            <a:r>
              <a:rPr b="1" lang="en" sz="2100"/>
              <a:t>KEY WORDS</a:t>
            </a:r>
            <a:endParaRPr b="1"/>
          </a:p>
        </p:txBody>
      </p:sp>
      <p:sp>
        <p:nvSpPr>
          <p:cNvPr id="91" name="Google Shape;91;p2"/>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p>
            <a:pPr indent="0" lvl="0" marL="0" rtl="0" algn="ctr">
              <a:lnSpc>
                <a:spcPct val="90000"/>
              </a:lnSpc>
              <a:spcBef>
                <a:spcPts val="0"/>
              </a:spcBef>
              <a:spcAft>
                <a:spcPts val="0"/>
              </a:spcAft>
              <a:buClr>
                <a:schemeClr val="dk1"/>
              </a:buClr>
              <a:buSzPts val="2100"/>
              <a:buNone/>
            </a:pPr>
            <a:r>
              <a:t/>
            </a:r>
            <a:endParaRPr/>
          </a:p>
          <a:p>
            <a:pPr indent="0" lvl="0" marL="0" rtl="0" algn="l">
              <a:lnSpc>
                <a:spcPct val="90000"/>
              </a:lnSpc>
              <a:spcBef>
                <a:spcPts val="800"/>
              </a:spcBef>
              <a:spcAft>
                <a:spcPts val="0"/>
              </a:spcAft>
              <a:buClr>
                <a:schemeClr val="dk1"/>
              </a:buClr>
              <a:buSzPts val="2100"/>
              <a:buNone/>
            </a:pPr>
            <a:r>
              <a:rPr lang="en"/>
              <a:t>Data </a:t>
            </a:r>
            <a:endParaRPr/>
          </a:p>
          <a:p>
            <a:pPr indent="0" lvl="0" marL="0" rtl="0" algn="l">
              <a:lnSpc>
                <a:spcPct val="90000"/>
              </a:lnSpc>
              <a:spcBef>
                <a:spcPts val="800"/>
              </a:spcBef>
              <a:spcAft>
                <a:spcPts val="0"/>
              </a:spcAft>
              <a:buClr>
                <a:schemeClr val="dk1"/>
              </a:buClr>
              <a:buSzPts val="2100"/>
              <a:buNone/>
            </a:pPr>
            <a:r>
              <a:rPr lang="en"/>
              <a:t>Information </a:t>
            </a:r>
            <a:endParaRPr/>
          </a:p>
          <a:p>
            <a:pPr indent="0" lvl="0" marL="0" rtl="0" algn="l">
              <a:lnSpc>
                <a:spcPct val="90000"/>
              </a:lnSpc>
              <a:spcBef>
                <a:spcPts val="800"/>
              </a:spcBef>
              <a:spcAft>
                <a:spcPts val="0"/>
              </a:spcAft>
              <a:buClr>
                <a:schemeClr val="dk1"/>
              </a:buClr>
              <a:buSzPts val="2100"/>
              <a:buNone/>
            </a:pPr>
            <a:r>
              <a:rPr lang="en"/>
              <a:t>Hardware </a:t>
            </a:r>
            <a:endParaRPr/>
          </a:p>
          <a:p>
            <a:pPr indent="0" lvl="0" marL="0" rtl="0" algn="l">
              <a:lnSpc>
                <a:spcPct val="90000"/>
              </a:lnSpc>
              <a:spcBef>
                <a:spcPts val="800"/>
              </a:spcBef>
              <a:spcAft>
                <a:spcPts val="0"/>
              </a:spcAft>
              <a:buClr>
                <a:schemeClr val="dk1"/>
              </a:buClr>
              <a:buSzPts val="2100"/>
              <a:buNone/>
            </a:pPr>
            <a:r>
              <a:rPr lang="en"/>
              <a:t>Software</a:t>
            </a:r>
            <a:endParaRPr/>
          </a:p>
          <a:p>
            <a:pPr indent="0" lvl="0" marL="0" rtl="0" algn="l">
              <a:lnSpc>
                <a:spcPct val="90000"/>
              </a:lnSpc>
              <a:spcBef>
                <a:spcPts val="800"/>
              </a:spcBef>
              <a:spcAft>
                <a:spcPts val="0"/>
              </a:spcAft>
              <a:buClr>
                <a:schemeClr val="dk1"/>
              </a:buClr>
              <a:buSzPts val="2100"/>
              <a:buNone/>
            </a:pPr>
            <a:r>
              <a:rPr lang="en"/>
              <a:t>Ict</a:t>
            </a:r>
            <a:endParaRPr/>
          </a:p>
          <a:p>
            <a:pPr indent="0" lvl="0" marL="0" rtl="0" algn="l">
              <a:lnSpc>
                <a:spcPct val="90000"/>
              </a:lnSpc>
              <a:spcBef>
                <a:spcPts val="800"/>
              </a:spcBef>
              <a:spcAft>
                <a:spcPts val="0"/>
              </a:spcAft>
              <a:buClr>
                <a:schemeClr val="dk1"/>
              </a:buClr>
              <a:buSzPts val="2100"/>
              <a:buNone/>
            </a:pPr>
            <a:r>
              <a:rPr lang="en"/>
              <a:t>Ict tools</a:t>
            </a:r>
            <a:endParaRPr/>
          </a:p>
          <a:p>
            <a:pPr indent="0" lvl="0" marL="0" rtl="0" algn="l">
              <a:lnSpc>
                <a:spcPct val="90000"/>
              </a:lnSpc>
              <a:spcBef>
                <a:spcPts val="800"/>
              </a:spcBef>
              <a:spcAft>
                <a:spcPts val="0"/>
              </a:spcAft>
              <a:buClr>
                <a:schemeClr val="dk1"/>
              </a:buClr>
              <a:buSzPts val="210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92" name="Shape 192"/>
        <p:cNvGrpSpPr/>
        <p:nvPr/>
      </p:nvGrpSpPr>
      <p:grpSpPr>
        <a:xfrm>
          <a:off x="0" y="0"/>
          <a:ext cx="0" cy="0"/>
          <a:chOff x="0" y="0"/>
          <a:chExt cx="0" cy="0"/>
        </a:xfrm>
      </p:grpSpPr>
      <p:sp>
        <p:nvSpPr>
          <p:cNvPr id="193" name="Google Shape;193;p41"/>
          <p:cNvSpPr txBox="1"/>
          <p:nvPr>
            <p:ph idx="1" type="body"/>
          </p:nvPr>
        </p:nvSpPr>
        <p:spPr>
          <a:xfrm>
            <a:off x="517615" y="520132"/>
            <a:ext cx="7886700" cy="3263504"/>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Clr>
                <a:schemeClr val="dk1"/>
              </a:buClr>
              <a:buSzPts val="2100"/>
              <a:buNone/>
            </a:pPr>
            <a:r>
              <a:rPr b="1" lang="en"/>
              <a:t>ACTIVITY</a:t>
            </a:r>
            <a:endParaRPr/>
          </a:p>
          <a:p>
            <a:pPr indent="0" lvl="0" marL="0" rtl="0" algn="l">
              <a:lnSpc>
                <a:spcPct val="90000"/>
              </a:lnSpc>
              <a:spcBef>
                <a:spcPts val="800"/>
              </a:spcBef>
              <a:spcAft>
                <a:spcPts val="0"/>
              </a:spcAft>
              <a:buClr>
                <a:schemeClr val="dk1"/>
              </a:buClr>
              <a:buSzPts val="2100"/>
              <a:buNone/>
            </a:pPr>
            <a:r>
              <a:rPr lang="en"/>
              <a:t>Differentiate between the following terms:</a:t>
            </a:r>
            <a:endParaRPr/>
          </a:p>
          <a:p>
            <a:pPr indent="0" lvl="0" marL="0" rtl="0" algn="l">
              <a:lnSpc>
                <a:spcPct val="90000"/>
              </a:lnSpc>
              <a:spcBef>
                <a:spcPts val="800"/>
              </a:spcBef>
              <a:spcAft>
                <a:spcPts val="0"/>
              </a:spcAft>
              <a:buClr>
                <a:schemeClr val="dk1"/>
              </a:buClr>
              <a:buSzPts val="2100"/>
              <a:buNone/>
            </a:pPr>
            <a:r>
              <a:rPr lang="en"/>
              <a:t>(a) Hardware and Software</a:t>
            </a:r>
            <a:endParaRPr/>
          </a:p>
          <a:p>
            <a:pPr indent="0" lvl="0" marL="0" rtl="0" algn="l">
              <a:lnSpc>
                <a:spcPct val="90000"/>
              </a:lnSpc>
              <a:spcBef>
                <a:spcPts val="800"/>
              </a:spcBef>
              <a:spcAft>
                <a:spcPts val="0"/>
              </a:spcAft>
              <a:buClr>
                <a:schemeClr val="dk1"/>
              </a:buClr>
              <a:buSzPts val="2100"/>
              <a:buNone/>
            </a:pPr>
            <a:r>
              <a:rPr lang="en"/>
              <a:t>(b) Input and Output</a:t>
            </a:r>
            <a:endParaRPr/>
          </a:p>
          <a:p>
            <a:pPr indent="0" lvl="0" marL="0" rtl="0" algn="l">
              <a:lnSpc>
                <a:spcPct val="90000"/>
              </a:lnSpc>
              <a:spcBef>
                <a:spcPts val="800"/>
              </a:spcBef>
              <a:spcAft>
                <a:spcPts val="0"/>
              </a:spcAft>
              <a:buClr>
                <a:schemeClr val="dk1"/>
              </a:buClr>
              <a:buSzPts val="2100"/>
              <a:buNone/>
            </a:pPr>
            <a:r>
              <a:rPr lang="en"/>
              <a:t>(c) Data and Information</a:t>
            </a:r>
            <a:endParaRPr/>
          </a:p>
          <a:p>
            <a:pPr indent="0" lvl="0" marL="0" rtl="0" algn="l">
              <a:lnSpc>
                <a:spcPct val="90000"/>
              </a:lnSpc>
              <a:spcBef>
                <a:spcPts val="800"/>
              </a:spcBef>
              <a:spcAft>
                <a:spcPts val="0"/>
              </a:spcAft>
              <a:buClr>
                <a:schemeClr val="dk1"/>
              </a:buClr>
              <a:buSzPts val="2100"/>
              <a:buNone/>
            </a:pPr>
            <a:r>
              <a:rPr lang="en"/>
              <a:t>(d) Application Software and System Software</a:t>
            </a:r>
            <a:endParaRPr/>
          </a:p>
          <a:p>
            <a:pPr indent="0" lvl="0" marL="0" rtl="0" algn="l">
              <a:lnSpc>
                <a:spcPct val="90000"/>
              </a:lnSpc>
              <a:spcBef>
                <a:spcPts val="800"/>
              </a:spcBef>
              <a:spcAft>
                <a:spcPts val="0"/>
              </a:spcAft>
              <a:buClr>
                <a:schemeClr val="dk1"/>
              </a:buClr>
              <a:buSzPts val="2100"/>
              <a:buNone/>
            </a:pPr>
            <a:r>
              <a:rPr lang="en"/>
              <a:t>2. Give four reasons why Human ware is regarded the most important part of the computer system.</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97" name="Shape 197"/>
        <p:cNvGrpSpPr/>
        <p:nvPr/>
      </p:nvGrpSpPr>
      <p:grpSpPr>
        <a:xfrm>
          <a:off x="0" y="0"/>
          <a:ext cx="0" cy="0"/>
          <a:chOff x="0" y="0"/>
          <a:chExt cx="0" cy="0"/>
        </a:xfrm>
      </p:grpSpPr>
      <p:sp>
        <p:nvSpPr>
          <p:cNvPr id="198" name="Google Shape;198;p42"/>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chemeClr val="dk1"/>
              </a:buClr>
              <a:buSzPts val="3300"/>
              <a:buFont typeface="Calibri"/>
              <a:buNone/>
            </a:pPr>
            <a:r>
              <a:rPr b="1" lang="en"/>
              <a:t>COMPUTER HARDWARE</a:t>
            </a:r>
            <a:endParaRPr b="1"/>
          </a:p>
        </p:txBody>
      </p:sp>
      <p:sp>
        <p:nvSpPr>
          <p:cNvPr id="199" name="Google Shape;199;p42"/>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p>
            <a:pPr indent="0" lvl="0" marL="0" rtl="0" algn="just">
              <a:lnSpc>
                <a:spcPct val="90000"/>
              </a:lnSpc>
              <a:spcBef>
                <a:spcPts val="0"/>
              </a:spcBef>
              <a:spcAft>
                <a:spcPts val="0"/>
              </a:spcAft>
              <a:buClr>
                <a:schemeClr val="dk1"/>
              </a:buClr>
              <a:buSzPts val="2100"/>
              <a:buNone/>
            </a:pPr>
            <a:r>
              <a:rPr b="1" lang="en"/>
              <a:t>Computer hardware </a:t>
            </a:r>
            <a:r>
              <a:rPr lang="en"/>
              <a:t>refers to the all the tangible components of the computer system. Every time, new devices are invented and used for different purposes. Computer hardware equals the collection of physical elements that comprise a computer system. Computer hardware refers to the physical parts or components of a computer such as monitor, keyboard, hard drive disk, mouse, printers, graphic cards, sound cards, memory, motherboard and chips, etc. all of which are physical objects that you can actually touch.</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03" name="Shape 203"/>
        <p:cNvGrpSpPr/>
        <p:nvPr/>
      </p:nvGrpSpPr>
      <p:grpSpPr>
        <a:xfrm>
          <a:off x="0" y="0"/>
          <a:ext cx="0" cy="0"/>
          <a:chOff x="0" y="0"/>
          <a:chExt cx="0" cy="0"/>
        </a:xfrm>
      </p:grpSpPr>
      <p:sp>
        <p:nvSpPr>
          <p:cNvPr id="204" name="Google Shape;204;p43"/>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b="1" lang="en"/>
              <a:t>CLASSIFICATION OF COMPUTER HARDWARE</a:t>
            </a:r>
            <a:endParaRPr b="1"/>
          </a:p>
        </p:txBody>
      </p:sp>
      <p:sp>
        <p:nvSpPr>
          <p:cNvPr id="205" name="Google Shape;205;p43"/>
          <p:cNvSpPr txBox="1"/>
          <p:nvPr>
            <p:ph idx="1" type="body"/>
          </p:nvPr>
        </p:nvSpPr>
        <p:spPr>
          <a:xfrm>
            <a:off x="674370" y="1062242"/>
            <a:ext cx="7886700" cy="3263503"/>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Clr>
                <a:schemeClr val="dk1"/>
              </a:buClr>
              <a:buSzPts val="2100"/>
              <a:buNone/>
            </a:pPr>
            <a:r>
              <a:rPr lang="en"/>
              <a:t>Computer Hardware is commonly classified according to the tasks they perform. Therefore major computer hardware classifications include;</a:t>
            </a:r>
            <a:endParaRPr/>
          </a:p>
          <a:p>
            <a:pPr indent="-374650" lvl="0" marL="381000" rtl="0" algn="l">
              <a:lnSpc>
                <a:spcPct val="90000"/>
              </a:lnSpc>
              <a:spcBef>
                <a:spcPts val="800"/>
              </a:spcBef>
              <a:spcAft>
                <a:spcPts val="0"/>
              </a:spcAft>
              <a:buClr>
                <a:schemeClr val="dk1"/>
              </a:buClr>
              <a:buSzPts val="2100"/>
              <a:buFont typeface="Calibri"/>
              <a:buAutoNum type="arabicPeriod"/>
            </a:pPr>
            <a:r>
              <a:rPr lang="en"/>
              <a:t>Input devices</a:t>
            </a:r>
            <a:endParaRPr/>
          </a:p>
          <a:p>
            <a:pPr indent="-374650" lvl="0" marL="381000" rtl="0" algn="l">
              <a:lnSpc>
                <a:spcPct val="90000"/>
              </a:lnSpc>
              <a:spcBef>
                <a:spcPts val="800"/>
              </a:spcBef>
              <a:spcAft>
                <a:spcPts val="0"/>
              </a:spcAft>
              <a:buClr>
                <a:schemeClr val="dk1"/>
              </a:buClr>
              <a:buSzPts val="2100"/>
              <a:buFont typeface="Calibri"/>
              <a:buAutoNum type="arabicPeriod"/>
            </a:pPr>
            <a:r>
              <a:rPr lang="en"/>
              <a:t>Output devices</a:t>
            </a:r>
            <a:endParaRPr/>
          </a:p>
          <a:p>
            <a:pPr indent="-374650" lvl="0" marL="381000" rtl="0" algn="l">
              <a:lnSpc>
                <a:spcPct val="90000"/>
              </a:lnSpc>
              <a:spcBef>
                <a:spcPts val="800"/>
              </a:spcBef>
              <a:spcAft>
                <a:spcPts val="0"/>
              </a:spcAft>
              <a:buClr>
                <a:schemeClr val="dk1"/>
              </a:buClr>
              <a:buSzPts val="2100"/>
              <a:buFont typeface="Calibri"/>
              <a:buAutoNum type="arabicPeriod"/>
            </a:pPr>
            <a:r>
              <a:rPr lang="en"/>
              <a:t>Storage devices</a:t>
            </a:r>
            <a:endParaRPr/>
          </a:p>
          <a:p>
            <a:pPr indent="-374650" lvl="0" marL="381000" rtl="0" algn="l">
              <a:lnSpc>
                <a:spcPct val="90000"/>
              </a:lnSpc>
              <a:spcBef>
                <a:spcPts val="800"/>
              </a:spcBef>
              <a:spcAft>
                <a:spcPts val="0"/>
              </a:spcAft>
              <a:buClr>
                <a:schemeClr val="dk1"/>
              </a:buClr>
              <a:buSzPts val="2100"/>
              <a:buFont typeface="Calibri"/>
              <a:buAutoNum type="arabicPeriod"/>
            </a:pPr>
            <a:r>
              <a:rPr lang="en"/>
              <a:t>Processing devices</a:t>
            </a:r>
            <a:endParaRPr/>
          </a:p>
          <a:p>
            <a:pPr indent="0" lvl="0" marL="0" rtl="0" algn="l">
              <a:lnSpc>
                <a:spcPct val="90000"/>
              </a:lnSpc>
              <a:spcBef>
                <a:spcPts val="800"/>
              </a:spcBef>
              <a:spcAft>
                <a:spcPts val="0"/>
              </a:spcAft>
              <a:buClr>
                <a:schemeClr val="dk1"/>
              </a:buClr>
              <a:buSzPts val="2100"/>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09" name="Shape 209"/>
        <p:cNvGrpSpPr/>
        <p:nvPr/>
      </p:nvGrpSpPr>
      <p:grpSpPr>
        <a:xfrm>
          <a:off x="0" y="0"/>
          <a:ext cx="0" cy="0"/>
          <a:chOff x="0" y="0"/>
          <a:chExt cx="0" cy="0"/>
        </a:xfrm>
      </p:grpSpPr>
      <p:sp>
        <p:nvSpPr>
          <p:cNvPr id="210" name="Google Shape;210;p44"/>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b="1" lang="en"/>
              <a:t>INPUT DEVICES</a:t>
            </a:r>
            <a:endParaRPr b="1"/>
          </a:p>
        </p:txBody>
      </p:sp>
      <p:sp>
        <p:nvSpPr>
          <p:cNvPr id="211" name="Google Shape;211;p44"/>
          <p:cNvSpPr txBox="1"/>
          <p:nvPr>
            <p:ph idx="1" type="body"/>
          </p:nvPr>
        </p:nvSpPr>
        <p:spPr>
          <a:xfrm>
            <a:off x="628650" y="1068773"/>
            <a:ext cx="7886700" cy="3263504"/>
          </a:xfrm>
          <a:prstGeom prst="rect">
            <a:avLst/>
          </a:prstGeom>
          <a:noFill/>
          <a:ln>
            <a:noFill/>
          </a:ln>
        </p:spPr>
        <p:txBody>
          <a:bodyPr anchorCtr="0" anchor="t" bIns="34275" lIns="68575" spcFirstLastPara="1" rIns="68575" wrap="square" tIns="34275">
            <a:normAutofit lnSpcReduction="10000"/>
          </a:bodyPr>
          <a:lstStyle/>
          <a:p>
            <a:pPr indent="0" lvl="0" marL="0" rtl="0" algn="l">
              <a:lnSpc>
                <a:spcPct val="90000"/>
              </a:lnSpc>
              <a:spcBef>
                <a:spcPts val="0"/>
              </a:spcBef>
              <a:spcAft>
                <a:spcPts val="0"/>
              </a:spcAft>
              <a:buClr>
                <a:schemeClr val="dk1"/>
              </a:buClr>
              <a:buSzPts val="2100"/>
              <a:buNone/>
            </a:pPr>
            <a:r>
              <a:rPr lang="en"/>
              <a:t>An input device is any hardware component that allows a user to enter data and instructions into a computer. Users use input hardware to communicate to the computer. Some of the common input hardware deices include;</a:t>
            </a:r>
            <a:endParaRPr/>
          </a:p>
          <a:p>
            <a:pPr indent="-171450" lvl="0" marL="177800" rtl="0" algn="l">
              <a:lnSpc>
                <a:spcPct val="90000"/>
              </a:lnSpc>
              <a:spcBef>
                <a:spcPts val="800"/>
              </a:spcBef>
              <a:spcAft>
                <a:spcPts val="0"/>
              </a:spcAft>
              <a:buClr>
                <a:schemeClr val="dk1"/>
              </a:buClr>
              <a:buSzPts val="2100"/>
              <a:buChar char="•"/>
            </a:pPr>
            <a:r>
              <a:rPr lang="en"/>
              <a:t>A keyboard </a:t>
            </a:r>
            <a:endParaRPr/>
          </a:p>
          <a:p>
            <a:pPr indent="-171450" lvl="0" marL="177800" rtl="0" algn="l">
              <a:lnSpc>
                <a:spcPct val="90000"/>
              </a:lnSpc>
              <a:spcBef>
                <a:spcPts val="800"/>
              </a:spcBef>
              <a:spcAft>
                <a:spcPts val="0"/>
              </a:spcAft>
              <a:buClr>
                <a:schemeClr val="dk1"/>
              </a:buClr>
              <a:buSzPts val="2100"/>
              <a:buChar char="•"/>
            </a:pPr>
            <a:r>
              <a:rPr lang="en"/>
              <a:t>Mouse</a:t>
            </a:r>
            <a:endParaRPr/>
          </a:p>
          <a:p>
            <a:pPr indent="-171450" lvl="0" marL="177800" rtl="0" algn="l">
              <a:lnSpc>
                <a:spcPct val="90000"/>
              </a:lnSpc>
              <a:spcBef>
                <a:spcPts val="800"/>
              </a:spcBef>
              <a:spcAft>
                <a:spcPts val="0"/>
              </a:spcAft>
              <a:buClr>
                <a:schemeClr val="dk1"/>
              </a:buClr>
              <a:buSzPts val="2100"/>
              <a:buChar char="•"/>
            </a:pPr>
            <a:r>
              <a:rPr lang="en"/>
              <a:t>Touchscreen </a:t>
            </a:r>
            <a:endParaRPr/>
          </a:p>
          <a:p>
            <a:pPr indent="-171450" lvl="0" marL="177800" rtl="0" algn="l">
              <a:lnSpc>
                <a:spcPct val="90000"/>
              </a:lnSpc>
              <a:spcBef>
                <a:spcPts val="800"/>
              </a:spcBef>
              <a:spcAft>
                <a:spcPts val="0"/>
              </a:spcAft>
              <a:buClr>
                <a:schemeClr val="dk1"/>
              </a:buClr>
              <a:buSzPts val="2100"/>
              <a:buChar char="•"/>
            </a:pPr>
            <a:r>
              <a:rPr lang="en"/>
              <a:t>Joysticks</a:t>
            </a:r>
            <a:endParaRPr/>
          </a:p>
          <a:p>
            <a:pPr indent="-171450" lvl="0" marL="177800" rtl="0" algn="l">
              <a:lnSpc>
                <a:spcPct val="90000"/>
              </a:lnSpc>
              <a:spcBef>
                <a:spcPts val="800"/>
              </a:spcBef>
              <a:spcAft>
                <a:spcPts val="0"/>
              </a:spcAft>
              <a:buClr>
                <a:schemeClr val="dk1"/>
              </a:buClr>
              <a:buSzPts val="2100"/>
              <a:buChar char="•"/>
            </a:pPr>
            <a:r>
              <a:rPr lang="en"/>
              <a:t>Scanners and </a:t>
            </a:r>
            <a:endParaRPr/>
          </a:p>
          <a:p>
            <a:pPr indent="-171450" lvl="0" marL="177800" rtl="0" algn="l">
              <a:lnSpc>
                <a:spcPct val="90000"/>
              </a:lnSpc>
              <a:spcBef>
                <a:spcPts val="800"/>
              </a:spcBef>
              <a:spcAft>
                <a:spcPts val="0"/>
              </a:spcAft>
              <a:buClr>
                <a:schemeClr val="dk1"/>
              </a:buClr>
              <a:buSzPts val="2100"/>
              <a:buChar char="•"/>
            </a:pPr>
            <a:r>
              <a:rPr lang="en"/>
              <a:t>Biometric readers.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15" name="Shape 215"/>
        <p:cNvGrpSpPr/>
        <p:nvPr/>
      </p:nvGrpSpPr>
      <p:grpSpPr>
        <a:xfrm>
          <a:off x="0" y="0"/>
          <a:ext cx="0" cy="0"/>
          <a:chOff x="0" y="0"/>
          <a:chExt cx="0" cy="0"/>
        </a:xfrm>
      </p:grpSpPr>
      <p:sp>
        <p:nvSpPr>
          <p:cNvPr id="216" name="Google Shape;216;p45"/>
          <p:cNvSpPr txBox="1"/>
          <p:nvPr>
            <p:ph idx="1" type="body"/>
          </p:nvPr>
        </p:nvSpPr>
        <p:spPr>
          <a:xfrm>
            <a:off x="711201" y="409049"/>
            <a:ext cx="7886700" cy="35163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Clr>
                <a:schemeClr val="dk1"/>
              </a:buClr>
              <a:buSzPts val="2100"/>
              <a:buNone/>
            </a:pPr>
            <a:r>
              <a:rPr b="1" lang="en"/>
              <a:t>Mouse</a:t>
            </a:r>
            <a:endParaRPr/>
          </a:p>
          <a:p>
            <a:pPr indent="0" lvl="0" marL="0" rtl="0" algn="l">
              <a:lnSpc>
                <a:spcPct val="90000"/>
              </a:lnSpc>
              <a:spcBef>
                <a:spcPts val="800"/>
              </a:spcBef>
              <a:spcAft>
                <a:spcPts val="0"/>
              </a:spcAft>
              <a:buClr>
                <a:schemeClr val="dk1"/>
              </a:buClr>
              <a:buSzPts val="2100"/>
              <a:buNone/>
            </a:pPr>
            <a:r>
              <a:rPr lang="en"/>
              <a:t>This is a device that controls the movement of a pointer on the screen. It is an extension of your hand since you cannot touch inside the computer.</a:t>
            </a:r>
            <a:endParaRPr/>
          </a:p>
          <a:p>
            <a:pPr indent="0" lvl="0" marL="0" rtl="0" algn="l">
              <a:lnSpc>
                <a:spcPct val="90000"/>
              </a:lnSpc>
              <a:spcBef>
                <a:spcPts val="800"/>
              </a:spcBef>
              <a:spcAft>
                <a:spcPts val="0"/>
              </a:spcAft>
              <a:buClr>
                <a:schemeClr val="dk1"/>
              </a:buClr>
              <a:buSzPts val="2100"/>
              <a:buNone/>
            </a:pPr>
            <a:r>
              <a:rPr b="1" lang="en"/>
              <a:t>Functions of a mouse</a:t>
            </a:r>
            <a:endParaRPr/>
          </a:p>
          <a:p>
            <a:pPr indent="-425450" lvl="0" marL="431800" rtl="0" algn="l">
              <a:lnSpc>
                <a:spcPct val="90000"/>
              </a:lnSpc>
              <a:spcBef>
                <a:spcPts val="800"/>
              </a:spcBef>
              <a:spcAft>
                <a:spcPts val="0"/>
              </a:spcAft>
              <a:buClr>
                <a:schemeClr val="dk1"/>
              </a:buClr>
              <a:buSzPts val="2100"/>
              <a:buAutoNum type="romanLcParenR"/>
            </a:pPr>
            <a:r>
              <a:rPr lang="en"/>
              <a:t>Pointing</a:t>
            </a:r>
            <a:endParaRPr/>
          </a:p>
          <a:p>
            <a:pPr indent="-425450" lvl="0" marL="431800" rtl="0" algn="l">
              <a:lnSpc>
                <a:spcPct val="90000"/>
              </a:lnSpc>
              <a:spcBef>
                <a:spcPts val="800"/>
              </a:spcBef>
              <a:spcAft>
                <a:spcPts val="0"/>
              </a:spcAft>
              <a:buClr>
                <a:schemeClr val="dk1"/>
              </a:buClr>
              <a:buSzPts val="2100"/>
              <a:buAutoNum type="romanLcParenR"/>
            </a:pPr>
            <a:r>
              <a:rPr lang="en"/>
              <a:t>Clicking</a:t>
            </a:r>
            <a:endParaRPr/>
          </a:p>
          <a:p>
            <a:pPr indent="-425450" lvl="0" marL="431800" rtl="0" algn="l">
              <a:lnSpc>
                <a:spcPct val="90000"/>
              </a:lnSpc>
              <a:spcBef>
                <a:spcPts val="800"/>
              </a:spcBef>
              <a:spcAft>
                <a:spcPts val="0"/>
              </a:spcAft>
              <a:buClr>
                <a:schemeClr val="dk1"/>
              </a:buClr>
              <a:buSzPts val="2100"/>
              <a:buAutoNum type="romanLcParenR"/>
            </a:pPr>
            <a:r>
              <a:rPr lang="en"/>
              <a:t>Double clicking</a:t>
            </a:r>
            <a:endParaRPr/>
          </a:p>
          <a:p>
            <a:pPr indent="-425450" lvl="0" marL="431800" rtl="0" algn="l">
              <a:lnSpc>
                <a:spcPct val="90000"/>
              </a:lnSpc>
              <a:spcBef>
                <a:spcPts val="800"/>
              </a:spcBef>
              <a:spcAft>
                <a:spcPts val="0"/>
              </a:spcAft>
              <a:buClr>
                <a:schemeClr val="dk1"/>
              </a:buClr>
              <a:buSzPts val="2100"/>
              <a:buAutoNum type="romanLcParenR"/>
            </a:pPr>
            <a:r>
              <a:rPr lang="en"/>
              <a:t>Dragging </a:t>
            </a:r>
            <a:endParaRPr/>
          </a:p>
        </p:txBody>
      </p:sp>
      <p:pic>
        <p:nvPicPr>
          <p:cNvPr id="217" name="Google Shape;217;p45"/>
          <p:cNvPicPr preferRelativeResize="0"/>
          <p:nvPr/>
        </p:nvPicPr>
        <p:blipFill rotWithShape="1">
          <a:blip r:embed="rId3">
            <a:alphaModFix/>
          </a:blip>
          <a:srcRect b="0" l="0" r="0" t="0"/>
          <a:stretch/>
        </p:blipFill>
        <p:spPr>
          <a:xfrm rot="1800000">
            <a:off x="5277813" y="1966263"/>
            <a:ext cx="2619375" cy="1743075"/>
          </a:xfrm>
          <a:prstGeom prst="rect">
            <a:avLst/>
          </a:prstGeom>
          <a:noFill/>
          <a:ln>
            <a:noFill/>
          </a:ln>
        </p:spPr>
      </p:pic>
      <p:cxnSp>
        <p:nvCxnSpPr>
          <p:cNvPr id="218" name="Google Shape;218;p45"/>
          <p:cNvCxnSpPr/>
          <p:nvPr/>
        </p:nvCxnSpPr>
        <p:spPr>
          <a:xfrm flipH="1" rot="10800000">
            <a:off x="6739750" y="2160700"/>
            <a:ext cx="790200" cy="104700"/>
          </a:xfrm>
          <a:prstGeom prst="straightConnector1">
            <a:avLst/>
          </a:prstGeom>
          <a:noFill/>
          <a:ln cap="flat" cmpd="sng" w="9525">
            <a:solidFill>
              <a:schemeClr val="dk2"/>
            </a:solidFill>
            <a:prstDash val="solid"/>
            <a:round/>
            <a:headEnd len="sm" w="sm" type="none"/>
            <a:tailEnd len="med" w="med" type="triangle"/>
          </a:ln>
        </p:spPr>
      </p:cxnSp>
      <p:cxnSp>
        <p:nvCxnSpPr>
          <p:cNvPr id="219" name="Google Shape;219;p45"/>
          <p:cNvCxnSpPr/>
          <p:nvPr/>
        </p:nvCxnSpPr>
        <p:spPr>
          <a:xfrm rot="10800000">
            <a:off x="4788850" y="2410425"/>
            <a:ext cx="1443000" cy="145200"/>
          </a:xfrm>
          <a:prstGeom prst="straightConnector1">
            <a:avLst/>
          </a:prstGeom>
          <a:noFill/>
          <a:ln cap="flat" cmpd="sng" w="9525">
            <a:solidFill>
              <a:schemeClr val="dk2"/>
            </a:solidFill>
            <a:prstDash val="solid"/>
            <a:round/>
            <a:headEnd len="sm" w="sm" type="none"/>
            <a:tailEnd len="med" w="med" type="triangle"/>
          </a:ln>
        </p:spPr>
      </p:cxnSp>
      <p:cxnSp>
        <p:nvCxnSpPr>
          <p:cNvPr id="220" name="Google Shape;220;p45"/>
          <p:cNvCxnSpPr/>
          <p:nvPr/>
        </p:nvCxnSpPr>
        <p:spPr>
          <a:xfrm rot="10800000">
            <a:off x="6376925" y="1693075"/>
            <a:ext cx="137100" cy="620700"/>
          </a:xfrm>
          <a:prstGeom prst="straightConnector1">
            <a:avLst/>
          </a:prstGeom>
          <a:noFill/>
          <a:ln cap="flat" cmpd="sng" w="9525">
            <a:solidFill>
              <a:schemeClr val="dk2"/>
            </a:solidFill>
            <a:prstDash val="solid"/>
            <a:round/>
            <a:headEnd len="sm" w="sm" type="none"/>
            <a:tailEnd len="med" w="med" type="triangle"/>
          </a:ln>
        </p:spPr>
      </p:cxnSp>
      <p:sp>
        <p:nvSpPr>
          <p:cNvPr id="221" name="Google Shape;221;p45"/>
          <p:cNvSpPr txBox="1"/>
          <p:nvPr/>
        </p:nvSpPr>
        <p:spPr>
          <a:xfrm>
            <a:off x="7658825" y="1967100"/>
            <a:ext cx="677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22" name="Google Shape;222;p45"/>
          <p:cNvSpPr txBox="1"/>
          <p:nvPr/>
        </p:nvSpPr>
        <p:spPr>
          <a:xfrm>
            <a:off x="3869725" y="2321825"/>
            <a:ext cx="702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23" name="Google Shape;223;p45"/>
          <p:cNvSpPr txBox="1"/>
          <p:nvPr/>
        </p:nvSpPr>
        <p:spPr>
          <a:xfrm>
            <a:off x="6151250" y="1467275"/>
            <a:ext cx="677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libri"/>
                <a:ea typeface="Calibri"/>
                <a:cs typeface="Calibri"/>
                <a:sym typeface="Calibri"/>
              </a:rPr>
              <a:t>Scroll </a:t>
            </a:r>
            <a:endParaRPr b="0" i="0" sz="1400" u="none" cap="none" strike="noStrike">
              <a:solidFill>
                <a:srgbClr val="000000"/>
              </a:solidFill>
              <a:latin typeface="Calibri"/>
              <a:ea typeface="Calibri"/>
              <a:cs typeface="Calibri"/>
              <a:sym typeface="Calibri"/>
            </a:endParaRPr>
          </a:p>
        </p:txBody>
      </p:sp>
      <p:sp>
        <p:nvSpPr>
          <p:cNvPr id="224" name="Google Shape;224;p45"/>
          <p:cNvSpPr txBox="1"/>
          <p:nvPr/>
        </p:nvSpPr>
        <p:spPr>
          <a:xfrm>
            <a:off x="7699125" y="2152525"/>
            <a:ext cx="7902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libri"/>
                <a:ea typeface="Calibri"/>
                <a:cs typeface="Calibri"/>
                <a:sym typeface="Calibri"/>
              </a:rPr>
              <a:t>Right Button </a:t>
            </a:r>
            <a:endParaRPr b="0" i="0" sz="1400" u="none" cap="none" strike="noStrike">
              <a:solidFill>
                <a:srgbClr val="000000"/>
              </a:solidFill>
              <a:latin typeface="Calibri"/>
              <a:ea typeface="Calibri"/>
              <a:cs typeface="Calibri"/>
              <a:sym typeface="Calibri"/>
            </a:endParaRPr>
          </a:p>
        </p:txBody>
      </p:sp>
      <p:sp>
        <p:nvSpPr>
          <p:cNvPr id="225" name="Google Shape;225;p45"/>
          <p:cNvSpPr txBox="1"/>
          <p:nvPr/>
        </p:nvSpPr>
        <p:spPr>
          <a:xfrm>
            <a:off x="3998650" y="2265400"/>
            <a:ext cx="7902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libri"/>
                <a:ea typeface="Calibri"/>
                <a:cs typeface="Calibri"/>
                <a:sym typeface="Calibri"/>
              </a:rPr>
              <a:t>Left Button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29" name="Shape 229"/>
        <p:cNvGrpSpPr/>
        <p:nvPr/>
      </p:nvGrpSpPr>
      <p:grpSpPr>
        <a:xfrm>
          <a:off x="0" y="0"/>
          <a:ext cx="0" cy="0"/>
          <a:chOff x="0" y="0"/>
          <a:chExt cx="0" cy="0"/>
        </a:xfrm>
      </p:grpSpPr>
      <p:sp>
        <p:nvSpPr>
          <p:cNvPr id="230" name="Google Shape;230;p46"/>
          <p:cNvSpPr txBox="1"/>
          <p:nvPr>
            <p:ph idx="1" type="body"/>
          </p:nvPr>
        </p:nvSpPr>
        <p:spPr>
          <a:xfrm>
            <a:off x="641713" y="350316"/>
            <a:ext cx="7886700" cy="3263504"/>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Clr>
                <a:schemeClr val="dk1"/>
              </a:buClr>
              <a:buSzPts val="2100"/>
              <a:buNone/>
            </a:pPr>
            <a:r>
              <a:rPr b="1" lang="en"/>
              <a:t>Types of Mice</a:t>
            </a:r>
            <a:endParaRPr/>
          </a:p>
          <a:p>
            <a:pPr indent="0" lvl="0" marL="0" rtl="0" algn="l">
              <a:lnSpc>
                <a:spcPct val="90000"/>
              </a:lnSpc>
              <a:spcBef>
                <a:spcPts val="800"/>
              </a:spcBef>
              <a:spcAft>
                <a:spcPts val="0"/>
              </a:spcAft>
              <a:buClr>
                <a:schemeClr val="dk1"/>
              </a:buClr>
              <a:buSzPts val="2100"/>
              <a:buNone/>
            </a:pPr>
            <a:r>
              <a:rPr lang="en"/>
              <a:t>The three types of mice are;</a:t>
            </a:r>
            <a:endParaRPr/>
          </a:p>
          <a:p>
            <a:pPr indent="-374650" lvl="0" marL="381000" rtl="0" algn="l">
              <a:lnSpc>
                <a:spcPct val="90000"/>
              </a:lnSpc>
              <a:spcBef>
                <a:spcPts val="800"/>
              </a:spcBef>
              <a:spcAft>
                <a:spcPts val="0"/>
              </a:spcAft>
              <a:buClr>
                <a:schemeClr val="dk1"/>
              </a:buClr>
              <a:buSzPts val="2100"/>
              <a:buAutoNum type="alphaLcParenR"/>
            </a:pPr>
            <a:r>
              <a:rPr b="1" lang="en"/>
              <a:t>Desktop Mouse: </a:t>
            </a:r>
            <a:r>
              <a:rPr lang="en"/>
              <a:t>this is commonly used with desktop computers and has two push buttons on top </a:t>
            </a:r>
            <a:endParaRPr/>
          </a:p>
          <a:p>
            <a:pPr indent="-374650" lvl="0" marL="381000" rtl="0" algn="l">
              <a:lnSpc>
                <a:spcPct val="90000"/>
              </a:lnSpc>
              <a:spcBef>
                <a:spcPts val="800"/>
              </a:spcBef>
              <a:spcAft>
                <a:spcPts val="0"/>
              </a:spcAft>
              <a:buClr>
                <a:schemeClr val="dk1"/>
              </a:buClr>
              <a:buSzPts val="2100"/>
              <a:buAutoNum type="alphaLcParenR"/>
            </a:pPr>
            <a:r>
              <a:rPr b="1" lang="en"/>
              <a:t>Track ball mouse</a:t>
            </a:r>
            <a:r>
              <a:rPr lang="en"/>
              <a:t>: this is common in laptops. This type is a rolling ball that and buttons are embedded within the keyboard</a:t>
            </a:r>
            <a:endParaRPr/>
          </a:p>
          <a:p>
            <a:pPr indent="-374650" lvl="0" marL="381000" rtl="0" algn="l">
              <a:lnSpc>
                <a:spcPct val="90000"/>
              </a:lnSpc>
              <a:spcBef>
                <a:spcPts val="800"/>
              </a:spcBef>
              <a:spcAft>
                <a:spcPts val="0"/>
              </a:spcAft>
              <a:buClr>
                <a:schemeClr val="dk1"/>
              </a:buClr>
              <a:buSzPts val="2100"/>
              <a:buAutoNum type="alphaLcParenR"/>
            </a:pPr>
            <a:r>
              <a:rPr b="1" lang="en"/>
              <a:t>Touch pad mouse: </a:t>
            </a:r>
            <a:r>
              <a:rPr lang="en"/>
              <a:t>this is a small, flat, rectangular pointing device that is sensitive to pressure and motion.</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34" name="Shape 234"/>
        <p:cNvGrpSpPr/>
        <p:nvPr/>
      </p:nvGrpSpPr>
      <p:grpSpPr>
        <a:xfrm>
          <a:off x="0" y="0"/>
          <a:ext cx="0" cy="0"/>
          <a:chOff x="0" y="0"/>
          <a:chExt cx="0" cy="0"/>
        </a:xfrm>
      </p:grpSpPr>
      <p:sp>
        <p:nvSpPr>
          <p:cNvPr id="235" name="Google Shape;235;p47"/>
          <p:cNvSpPr txBox="1"/>
          <p:nvPr>
            <p:ph idx="1" type="body"/>
          </p:nvPr>
        </p:nvSpPr>
        <p:spPr>
          <a:xfrm>
            <a:off x="315141" y="507071"/>
            <a:ext cx="7886700" cy="968438"/>
          </a:xfrm>
          <a:prstGeom prst="rect">
            <a:avLst/>
          </a:prstGeom>
          <a:noFill/>
          <a:ln>
            <a:noFill/>
          </a:ln>
        </p:spPr>
        <p:txBody>
          <a:bodyPr anchorCtr="0" anchor="t" bIns="34275" lIns="68575" spcFirstLastPara="1" rIns="68575" wrap="square" tIns="34275">
            <a:normAutofit lnSpcReduction="10000"/>
          </a:bodyPr>
          <a:lstStyle/>
          <a:p>
            <a:pPr indent="0" lvl="0" marL="0" rtl="0" algn="l">
              <a:lnSpc>
                <a:spcPct val="90000"/>
              </a:lnSpc>
              <a:spcBef>
                <a:spcPts val="0"/>
              </a:spcBef>
              <a:spcAft>
                <a:spcPts val="0"/>
              </a:spcAft>
              <a:buClr>
                <a:schemeClr val="dk1"/>
              </a:buClr>
              <a:buSzPts val="2100"/>
              <a:buNone/>
            </a:pPr>
            <a:r>
              <a:rPr b="1" lang="en"/>
              <a:t>Keyboard</a:t>
            </a:r>
            <a:endParaRPr/>
          </a:p>
          <a:p>
            <a:pPr indent="0" lvl="0" marL="0" rtl="0" algn="l">
              <a:lnSpc>
                <a:spcPct val="90000"/>
              </a:lnSpc>
              <a:spcBef>
                <a:spcPts val="800"/>
              </a:spcBef>
              <a:spcAft>
                <a:spcPts val="0"/>
              </a:spcAft>
              <a:buClr>
                <a:schemeClr val="dk1"/>
              </a:buClr>
              <a:buSzPts val="2100"/>
              <a:buNone/>
            </a:pPr>
            <a:r>
              <a:rPr lang="en"/>
              <a:t>Most text input is done by typing a keyboard. The keyboard is the primary input and control device of a computer.</a:t>
            </a:r>
            <a:endParaRPr b="1"/>
          </a:p>
          <a:p>
            <a:pPr indent="0" lvl="0" marL="0" rtl="0" algn="l">
              <a:lnSpc>
                <a:spcPct val="90000"/>
              </a:lnSpc>
              <a:spcBef>
                <a:spcPts val="800"/>
              </a:spcBef>
              <a:spcAft>
                <a:spcPts val="0"/>
              </a:spcAft>
              <a:buClr>
                <a:schemeClr val="dk1"/>
              </a:buClr>
              <a:buSzPts val="2100"/>
              <a:buNone/>
            </a:pPr>
            <a:r>
              <a:t/>
            </a:r>
            <a:endParaRPr/>
          </a:p>
          <a:p>
            <a:pPr indent="-38100" lvl="0" marL="177800" rtl="0" algn="l">
              <a:lnSpc>
                <a:spcPct val="90000"/>
              </a:lnSpc>
              <a:spcBef>
                <a:spcPts val="800"/>
              </a:spcBef>
              <a:spcAft>
                <a:spcPts val="0"/>
              </a:spcAft>
              <a:buClr>
                <a:schemeClr val="dk1"/>
              </a:buClr>
              <a:buSzPts val="2100"/>
              <a:buNone/>
            </a:pPr>
            <a:r>
              <a:t/>
            </a:r>
            <a:endParaRPr/>
          </a:p>
        </p:txBody>
      </p:sp>
      <p:pic>
        <p:nvPicPr>
          <p:cNvPr id="236" name="Google Shape;236;p47"/>
          <p:cNvPicPr preferRelativeResize="0"/>
          <p:nvPr/>
        </p:nvPicPr>
        <p:blipFill rotWithShape="1">
          <a:blip r:embed="rId3">
            <a:alphaModFix/>
          </a:blip>
          <a:srcRect b="0" l="0" r="0" t="0"/>
          <a:stretch/>
        </p:blipFill>
        <p:spPr>
          <a:xfrm>
            <a:off x="400866" y="1711037"/>
            <a:ext cx="8091970" cy="304107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48"/>
          <p:cNvSpPr txBox="1"/>
          <p:nvPr>
            <p:ph idx="1" type="body"/>
          </p:nvPr>
        </p:nvSpPr>
        <p:spPr>
          <a:xfrm>
            <a:off x="697923" y="454819"/>
            <a:ext cx="7886700" cy="3263504"/>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800"/>
              </a:spcBef>
              <a:spcAft>
                <a:spcPts val="0"/>
              </a:spcAft>
              <a:buSzPts val="2100"/>
              <a:buNone/>
            </a:pPr>
            <a:r>
              <a:rPr b="1" lang="en"/>
              <a:t>Keyboard parts and their Functions</a:t>
            </a:r>
            <a:endParaRPr/>
          </a:p>
          <a:p>
            <a:pPr indent="0" lvl="0" marL="0" rtl="0" algn="l">
              <a:lnSpc>
                <a:spcPct val="90000"/>
              </a:lnSpc>
              <a:spcBef>
                <a:spcPts val="800"/>
              </a:spcBef>
              <a:spcAft>
                <a:spcPts val="0"/>
              </a:spcAft>
              <a:buSzPts val="2100"/>
              <a:buNone/>
            </a:pPr>
            <a:r>
              <a:rPr lang="en"/>
              <a:t>A keyboard has the following major parts</a:t>
            </a:r>
            <a:endParaRPr/>
          </a:p>
          <a:p>
            <a:pPr indent="-374650" lvl="0" marL="381000" rtl="0" algn="l">
              <a:lnSpc>
                <a:spcPct val="90000"/>
              </a:lnSpc>
              <a:spcBef>
                <a:spcPts val="800"/>
              </a:spcBef>
              <a:spcAft>
                <a:spcPts val="0"/>
              </a:spcAft>
              <a:buSzPts val="2100"/>
              <a:buAutoNum type="alphaLcParenR"/>
            </a:pPr>
            <a:r>
              <a:rPr lang="en"/>
              <a:t>Typewriter Area: This is a part that looks like or is similar to a typewriter keyboard.</a:t>
            </a:r>
            <a:endParaRPr/>
          </a:p>
          <a:p>
            <a:pPr indent="-374650" lvl="0" marL="381000" rtl="0" algn="l">
              <a:lnSpc>
                <a:spcPct val="90000"/>
              </a:lnSpc>
              <a:spcBef>
                <a:spcPts val="800"/>
              </a:spcBef>
              <a:spcAft>
                <a:spcPts val="0"/>
              </a:spcAft>
              <a:buSzPts val="2100"/>
              <a:buAutoNum type="alphaLcParenR"/>
            </a:pPr>
            <a:r>
              <a:rPr lang="en"/>
              <a:t>Function Keys: These are labelled F1-F12 and have different functions in different programs#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45" name="Shape 245"/>
        <p:cNvGrpSpPr/>
        <p:nvPr/>
      </p:nvGrpSpPr>
      <p:grpSpPr>
        <a:xfrm>
          <a:off x="0" y="0"/>
          <a:ext cx="0" cy="0"/>
          <a:chOff x="0" y="0"/>
          <a:chExt cx="0" cy="0"/>
        </a:xfrm>
      </p:grpSpPr>
      <p:sp>
        <p:nvSpPr>
          <p:cNvPr id="246" name="Google Shape;246;p49"/>
          <p:cNvSpPr txBox="1"/>
          <p:nvPr>
            <p:ph idx="1" type="body"/>
          </p:nvPr>
        </p:nvSpPr>
        <p:spPr>
          <a:xfrm>
            <a:off x="400050" y="356847"/>
            <a:ext cx="7886700" cy="3263503"/>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Clr>
                <a:schemeClr val="dk1"/>
              </a:buClr>
              <a:buSzPts val="2100"/>
              <a:buNone/>
            </a:pPr>
            <a:r>
              <a:rPr lang="en"/>
              <a:t>c) </a:t>
            </a:r>
            <a:r>
              <a:rPr b="1" lang="en"/>
              <a:t>Numeric Keypad</a:t>
            </a:r>
            <a:r>
              <a:rPr lang="en"/>
              <a:t>: This is similar to a calculator and can be utilized as an adding machine once the Num lock is on.</a:t>
            </a:r>
            <a:endParaRPr/>
          </a:p>
          <a:p>
            <a:pPr indent="0" lvl="0" marL="0" rtl="0" algn="l">
              <a:lnSpc>
                <a:spcPct val="90000"/>
              </a:lnSpc>
              <a:spcBef>
                <a:spcPts val="800"/>
              </a:spcBef>
              <a:spcAft>
                <a:spcPts val="0"/>
              </a:spcAft>
              <a:buClr>
                <a:schemeClr val="dk1"/>
              </a:buClr>
              <a:buSzPts val="2100"/>
              <a:buNone/>
            </a:pPr>
            <a:r>
              <a:rPr lang="en"/>
              <a:t>d) </a:t>
            </a:r>
            <a:r>
              <a:rPr b="1" lang="en"/>
              <a:t>Special Keys: </a:t>
            </a:r>
            <a:r>
              <a:rPr lang="en"/>
              <a:t>on the keyboard, there are keys are not found on the typewriter keyboard. These key are ones called special keys. They include Alt, ctrl.</a:t>
            </a:r>
            <a:endParaRPr/>
          </a:p>
          <a:p>
            <a:pPr indent="0" lvl="0" marL="0" rtl="0" algn="l">
              <a:lnSpc>
                <a:spcPct val="90000"/>
              </a:lnSpc>
              <a:spcBef>
                <a:spcPts val="800"/>
              </a:spcBef>
              <a:spcAft>
                <a:spcPts val="0"/>
              </a:spcAft>
              <a:buClr>
                <a:schemeClr val="dk1"/>
              </a:buClr>
              <a:buSzPts val="2100"/>
              <a:buNone/>
            </a:pPr>
            <a:r>
              <a:rPr lang="en"/>
              <a:t>e) </a:t>
            </a:r>
            <a:r>
              <a:rPr b="1" lang="en"/>
              <a:t>Cursor control keys</a:t>
            </a:r>
            <a:r>
              <a:rPr lang="en"/>
              <a:t>: A cursor is a blinking bar on the key screen which indicates where text should be. Cursor control keys include, Home, End, Page down, Page up, Insert, End, Arrow keys which drive the cursor across the screen. They keys are also called </a:t>
            </a:r>
            <a:r>
              <a:rPr b="1" lang="en"/>
              <a:t>Navigation keys</a:t>
            </a:r>
            <a:endParaRPr/>
          </a:p>
          <a:p>
            <a:pPr indent="0" lvl="0" marL="0" rtl="0" algn="l">
              <a:lnSpc>
                <a:spcPct val="90000"/>
              </a:lnSpc>
              <a:spcBef>
                <a:spcPts val="800"/>
              </a:spcBef>
              <a:spcAft>
                <a:spcPts val="0"/>
              </a:spcAft>
              <a:buClr>
                <a:schemeClr val="dk1"/>
              </a:buClr>
              <a:buSzPts val="2100"/>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50" name="Shape 250"/>
        <p:cNvGrpSpPr/>
        <p:nvPr/>
      </p:nvGrpSpPr>
      <p:grpSpPr>
        <a:xfrm>
          <a:off x="0" y="0"/>
          <a:ext cx="0" cy="0"/>
          <a:chOff x="0" y="0"/>
          <a:chExt cx="0" cy="0"/>
        </a:xfrm>
      </p:grpSpPr>
      <p:sp>
        <p:nvSpPr>
          <p:cNvPr id="251" name="Google Shape;251;p50"/>
          <p:cNvSpPr txBox="1"/>
          <p:nvPr>
            <p:ph type="title"/>
          </p:nvPr>
        </p:nvSpPr>
        <p:spPr>
          <a:xfrm>
            <a:off x="741225" y="375019"/>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b="1" lang="en"/>
              <a:t>FUNCTIONS OF KEY BAORD BUTTONS</a:t>
            </a:r>
            <a:endParaRPr b="1"/>
          </a:p>
        </p:txBody>
      </p:sp>
      <p:sp>
        <p:nvSpPr>
          <p:cNvPr id="252" name="Google Shape;252;p50"/>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lnSpcReduction="10000"/>
          </a:bodyPr>
          <a:lstStyle/>
          <a:p>
            <a:pPr indent="0" lvl="0" marL="0" rtl="0" algn="l">
              <a:lnSpc>
                <a:spcPct val="90000"/>
              </a:lnSpc>
              <a:spcBef>
                <a:spcPts val="0"/>
              </a:spcBef>
              <a:spcAft>
                <a:spcPts val="0"/>
              </a:spcAft>
              <a:buClr>
                <a:schemeClr val="dk1"/>
              </a:buClr>
              <a:buSzPts val="2100"/>
              <a:buNone/>
            </a:pPr>
            <a:r>
              <a:rPr b="1" lang="en"/>
              <a:t>Space bar</a:t>
            </a:r>
            <a:r>
              <a:rPr lang="en"/>
              <a:t>: it is the longest button on the keyboard and is used to create space within words in the text.</a:t>
            </a:r>
            <a:endParaRPr/>
          </a:p>
          <a:p>
            <a:pPr indent="0" lvl="0" marL="0" rtl="0" algn="l">
              <a:lnSpc>
                <a:spcPct val="90000"/>
              </a:lnSpc>
              <a:spcBef>
                <a:spcPts val="800"/>
              </a:spcBef>
              <a:spcAft>
                <a:spcPts val="0"/>
              </a:spcAft>
              <a:buClr>
                <a:schemeClr val="dk1"/>
              </a:buClr>
              <a:buSzPts val="2100"/>
              <a:buNone/>
            </a:pPr>
            <a:r>
              <a:rPr b="1" lang="en"/>
              <a:t>Backspace</a:t>
            </a:r>
            <a:r>
              <a:rPr lang="en"/>
              <a:t>: it erases data on the left of the cursor and any highlighted data</a:t>
            </a:r>
            <a:endParaRPr/>
          </a:p>
          <a:p>
            <a:pPr indent="0" lvl="0" marL="0" rtl="0" algn="l">
              <a:lnSpc>
                <a:spcPct val="90000"/>
              </a:lnSpc>
              <a:spcBef>
                <a:spcPts val="800"/>
              </a:spcBef>
              <a:spcAft>
                <a:spcPts val="0"/>
              </a:spcAft>
              <a:buClr>
                <a:schemeClr val="dk1"/>
              </a:buClr>
              <a:buSzPts val="2100"/>
              <a:buNone/>
            </a:pPr>
            <a:r>
              <a:rPr b="1" lang="en"/>
              <a:t>Enter/Return Key</a:t>
            </a:r>
            <a:r>
              <a:rPr lang="en"/>
              <a:t>: pressing it takes you to the new line</a:t>
            </a:r>
            <a:endParaRPr/>
          </a:p>
          <a:p>
            <a:pPr indent="0" lvl="0" marL="0" rtl="0" algn="l">
              <a:lnSpc>
                <a:spcPct val="90000"/>
              </a:lnSpc>
              <a:spcBef>
                <a:spcPts val="800"/>
              </a:spcBef>
              <a:spcAft>
                <a:spcPts val="0"/>
              </a:spcAft>
              <a:buClr>
                <a:schemeClr val="dk1"/>
              </a:buClr>
              <a:buSzPts val="2100"/>
              <a:buNone/>
            </a:pPr>
            <a:r>
              <a:rPr b="1" lang="en"/>
              <a:t>Delete</a:t>
            </a:r>
            <a:r>
              <a:rPr lang="en"/>
              <a:t>: erases data on the right of the cursor and any highlighted data</a:t>
            </a:r>
            <a:endParaRPr/>
          </a:p>
          <a:p>
            <a:pPr indent="0" lvl="0" marL="0" rtl="0" algn="l">
              <a:lnSpc>
                <a:spcPct val="90000"/>
              </a:lnSpc>
              <a:spcBef>
                <a:spcPts val="800"/>
              </a:spcBef>
              <a:spcAft>
                <a:spcPts val="0"/>
              </a:spcAft>
              <a:buClr>
                <a:schemeClr val="dk1"/>
              </a:buClr>
              <a:buSzPts val="2100"/>
              <a:buNone/>
            </a:pPr>
            <a:r>
              <a:rPr b="1" lang="en"/>
              <a:t>Shift</a:t>
            </a:r>
            <a:r>
              <a:rPr lang="en"/>
              <a:t>: it is held down to turn on capital letters and some sysmbols such as ?, !, &gt;,&lt;,@</a:t>
            </a:r>
            <a:endParaRPr/>
          </a:p>
          <a:p>
            <a:pPr indent="0" lvl="0" marL="0" rtl="0" algn="l">
              <a:lnSpc>
                <a:spcPct val="90000"/>
              </a:lnSpc>
              <a:spcBef>
                <a:spcPts val="800"/>
              </a:spcBef>
              <a:spcAft>
                <a:spcPts val="0"/>
              </a:spcAft>
              <a:buClr>
                <a:schemeClr val="dk1"/>
              </a:buClr>
              <a:buSzPts val="2100"/>
              <a:buNone/>
            </a:pPr>
            <a:r>
              <a:rPr b="1" lang="en"/>
              <a:t>Caps lock</a:t>
            </a:r>
            <a:r>
              <a:rPr lang="en"/>
              <a:t>. This turns on capital letters and turns to small letters letters when pressed again.</a:t>
            </a:r>
            <a:endParaRPr/>
          </a:p>
          <a:p>
            <a:pPr indent="0" lvl="0" marL="0" rtl="0" algn="l">
              <a:lnSpc>
                <a:spcPct val="90000"/>
              </a:lnSpc>
              <a:spcBef>
                <a:spcPts val="800"/>
              </a:spcBef>
              <a:spcAft>
                <a:spcPts val="0"/>
              </a:spcAft>
              <a:buClr>
                <a:schemeClr val="dk1"/>
              </a:buClr>
              <a:buSzPts val="21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5" name="Shape 95"/>
        <p:cNvGrpSpPr/>
        <p:nvPr/>
      </p:nvGrpSpPr>
      <p:grpSpPr>
        <a:xfrm>
          <a:off x="0" y="0"/>
          <a:ext cx="0" cy="0"/>
          <a:chOff x="0" y="0"/>
          <a:chExt cx="0" cy="0"/>
        </a:xfrm>
      </p:grpSpPr>
      <p:sp>
        <p:nvSpPr>
          <p:cNvPr id="96" name="Google Shape;96;p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800"/>
              <a:buFont typeface="Calibri"/>
              <a:buNone/>
            </a:pPr>
            <a:r>
              <a:rPr b="1" lang="en" sz="3800"/>
              <a:t>Method of Assessment </a:t>
            </a:r>
            <a:endParaRPr sz="1100"/>
          </a:p>
          <a:p>
            <a:pPr indent="0" lvl="0" marL="0" rtl="0" algn="l">
              <a:lnSpc>
                <a:spcPct val="90000"/>
              </a:lnSpc>
              <a:spcBef>
                <a:spcPts val="0"/>
              </a:spcBef>
              <a:spcAft>
                <a:spcPts val="0"/>
              </a:spcAft>
              <a:buSzPts val="1400"/>
              <a:buNone/>
            </a:pPr>
            <a:r>
              <a:t/>
            </a:r>
            <a:endParaRPr/>
          </a:p>
        </p:txBody>
      </p:sp>
      <p:sp>
        <p:nvSpPr>
          <p:cNvPr id="97" name="Google Shape;97;p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p>
            <a:pPr indent="0" lvl="0" marL="0" rtl="0" algn="just">
              <a:lnSpc>
                <a:spcPct val="90000"/>
              </a:lnSpc>
              <a:spcBef>
                <a:spcPts val="0"/>
              </a:spcBef>
              <a:spcAft>
                <a:spcPts val="0"/>
              </a:spcAft>
              <a:buClr>
                <a:schemeClr val="dk1"/>
              </a:buClr>
              <a:buSzPts val="3000"/>
              <a:buFont typeface="Arial"/>
              <a:buNone/>
            </a:pPr>
            <a:r>
              <a:rPr lang="en" sz="3000"/>
              <a:t>Assessment will be in terms of tests,coursework and practical exercises (40%) and certification examination (60%) .</a:t>
            </a:r>
            <a:endParaRPr sz="3000"/>
          </a:p>
          <a:p>
            <a:pPr indent="0" lvl="0" marL="177800" rtl="0" algn="just">
              <a:lnSpc>
                <a:spcPct val="90000"/>
              </a:lnSpc>
              <a:spcBef>
                <a:spcPts val="800"/>
              </a:spcBef>
              <a:spcAft>
                <a:spcPts val="0"/>
              </a:spcAft>
              <a:buClr>
                <a:schemeClr val="dk1"/>
              </a:buClr>
              <a:buSzPts val="3000"/>
              <a:buFont typeface="Arial"/>
              <a:buNone/>
            </a:pPr>
            <a:r>
              <a:t/>
            </a:r>
            <a:endParaRPr sz="3000"/>
          </a:p>
          <a:p>
            <a:pPr indent="0" lvl="0" marL="0" rtl="0" algn="l">
              <a:lnSpc>
                <a:spcPct val="90000"/>
              </a:lnSpc>
              <a:spcBef>
                <a:spcPts val="800"/>
              </a:spcBef>
              <a:spcAft>
                <a:spcPts val="0"/>
              </a:spcAft>
              <a:buSzPts val="1400"/>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56" name="Shape 256"/>
        <p:cNvGrpSpPr/>
        <p:nvPr/>
      </p:nvGrpSpPr>
      <p:grpSpPr>
        <a:xfrm>
          <a:off x="0" y="0"/>
          <a:ext cx="0" cy="0"/>
          <a:chOff x="0" y="0"/>
          <a:chExt cx="0" cy="0"/>
        </a:xfrm>
      </p:grpSpPr>
      <p:sp>
        <p:nvSpPr>
          <p:cNvPr id="257" name="Google Shape;257;p51"/>
          <p:cNvSpPr txBox="1"/>
          <p:nvPr>
            <p:ph idx="1" type="body"/>
          </p:nvPr>
        </p:nvSpPr>
        <p:spPr>
          <a:xfrm>
            <a:off x="687433" y="353291"/>
            <a:ext cx="7886700" cy="4475018"/>
          </a:xfrm>
          <a:prstGeom prst="rect">
            <a:avLst/>
          </a:prstGeom>
          <a:noFill/>
          <a:ln>
            <a:noFill/>
          </a:ln>
        </p:spPr>
        <p:txBody>
          <a:bodyPr anchorCtr="0" anchor="t" bIns="34275" lIns="68575" spcFirstLastPara="1" rIns="68575" wrap="square" tIns="34275">
            <a:normAutofit lnSpcReduction="10000"/>
          </a:bodyPr>
          <a:lstStyle/>
          <a:p>
            <a:pPr indent="-317500" lvl="0" marL="457200" rtl="0" algn="l">
              <a:lnSpc>
                <a:spcPct val="90000"/>
              </a:lnSpc>
              <a:spcBef>
                <a:spcPts val="800"/>
              </a:spcBef>
              <a:spcAft>
                <a:spcPts val="0"/>
              </a:spcAft>
              <a:buClr>
                <a:schemeClr val="dk1"/>
              </a:buClr>
              <a:buSzPts val="1400"/>
              <a:buChar char="•"/>
            </a:pPr>
            <a:r>
              <a:rPr b="1" lang="en"/>
              <a:t>Num lock: </a:t>
            </a:r>
            <a:r>
              <a:rPr lang="en"/>
              <a:t>it makes the number pad active if pressed and if you pressed again it deactivates the number</a:t>
            </a:r>
            <a:endParaRPr/>
          </a:p>
          <a:p>
            <a:pPr indent="-317500" lvl="0" marL="457200" rtl="0" algn="l">
              <a:lnSpc>
                <a:spcPct val="90000"/>
              </a:lnSpc>
              <a:spcBef>
                <a:spcPts val="800"/>
              </a:spcBef>
              <a:spcAft>
                <a:spcPts val="0"/>
              </a:spcAft>
              <a:buClr>
                <a:schemeClr val="dk1"/>
              </a:buClr>
              <a:buSzPts val="1400"/>
              <a:buChar char="•"/>
            </a:pPr>
            <a:r>
              <a:rPr b="1" lang="en"/>
              <a:t>Tab: </a:t>
            </a:r>
            <a:r>
              <a:rPr lang="en"/>
              <a:t>it can be used to create space in a word document. It can also be used to move a round a group of icons</a:t>
            </a:r>
            <a:endParaRPr/>
          </a:p>
          <a:p>
            <a:pPr indent="-317500" lvl="0" marL="457200" rtl="0" algn="l">
              <a:lnSpc>
                <a:spcPct val="90000"/>
              </a:lnSpc>
              <a:spcBef>
                <a:spcPts val="800"/>
              </a:spcBef>
              <a:spcAft>
                <a:spcPts val="0"/>
              </a:spcAft>
              <a:buClr>
                <a:schemeClr val="dk1"/>
              </a:buClr>
              <a:buSzPts val="1400"/>
              <a:buChar char="•"/>
            </a:pPr>
            <a:r>
              <a:rPr b="1" lang="en"/>
              <a:t>End: </a:t>
            </a:r>
            <a:r>
              <a:rPr lang="en"/>
              <a:t>takes the cursor to the end of a line or when pressed together with ctr takes the cursor to the end of the text</a:t>
            </a:r>
            <a:endParaRPr/>
          </a:p>
          <a:p>
            <a:pPr indent="-317500" lvl="0" marL="457200" rtl="0" algn="l">
              <a:lnSpc>
                <a:spcPct val="90000"/>
              </a:lnSpc>
              <a:spcBef>
                <a:spcPts val="800"/>
              </a:spcBef>
              <a:spcAft>
                <a:spcPts val="0"/>
              </a:spcAft>
              <a:buClr>
                <a:schemeClr val="dk1"/>
              </a:buClr>
              <a:buSzPts val="1400"/>
              <a:buChar char="•"/>
            </a:pPr>
            <a:r>
              <a:rPr b="1" lang="en"/>
              <a:t>Home: </a:t>
            </a:r>
            <a:r>
              <a:rPr lang="en"/>
              <a:t>takes the cursor to the beginning of a line or when pressed with Ctrl takes the cursor to the beginning of text</a:t>
            </a:r>
            <a:endParaRPr/>
          </a:p>
          <a:p>
            <a:pPr indent="-317500" lvl="0" marL="457200" rtl="0" algn="l">
              <a:lnSpc>
                <a:spcPct val="90000"/>
              </a:lnSpc>
              <a:spcBef>
                <a:spcPts val="800"/>
              </a:spcBef>
              <a:spcAft>
                <a:spcPts val="0"/>
              </a:spcAft>
              <a:buClr>
                <a:schemeClr val="dk1"/>
              </a:buClr>
              <a:buSzPts val="1400"/>
              <a:buChar char="•"/>
            </a:pPr>
            <a:r>
              <a:rPr b="1" lang="en"/>
              <a:t>Escape(ESC): </a:t>
            </a:r>
            <a:r>
              <a:rPr lang="en"/>
              <a:t>Terminates process</a:t>
            </a:r>
            <a:endParaRPr/>
          </a:p>
          <a:p>
            <a:pPr indent="-317500" lvl="0" marL="457200" rtl="0" algn="l">
              <a:lnSpc>
                <a:spcPct val="90000"/>
              </a:lnSpc>
              <a:spcBef>
                <a:spcPts val="800"/>
              </a:spcBef>
              <a:spcAft>
                <a:spcPts val="0"/>
              </a:spcAft>
              <a:buClr>
                <a:schemeClr val="dk1"/>
              </a:buClr>
              <a:buSzPts val="1400"/>
              <a:buChar char="•"/>
            </a:pPr>
            <a:r>
              <a:rPr b="1" lang="en"/>
              <a:t>Alternate(ALT): </a:t>
            </a:r>
            <a:r>
              <a:rPr lang="en"/>
              <a:t>alternates between two things</a:t>
            </a:r>
            <a:endParaRPr/>
          </a:p>
          <a:p>
            <a:pPr indent="-317500" lvl="0" marL="457200" rtl="0" algn="l">
              <a:lnSpc>
                <a:spcPct val="90000"/>
              </a:lnSpc>
              <a:spcBef>
                <a:spcPts val="800"/>
              </a:spcBef>
              <a:spcAft>
                <a:spcPts val="0"/>
              </a:spcAft>
              <a:buClr>
                <a:schemeClr val="dk1"/>
              </a:buClr>
              <a:buSzPts val="1400"/>
              <a:buChar char="•"/>
            </a:pPr>
            <a:r>
              <a:rPr b="1" lang="en"/>
              <a:t>Control(Ctrl): </a:t>
            </a:r>
            <a:r>
              <a:rPr lang="en"/>
              <a:t>used in combination with other keys to produce certain results</a:t>
            </a:r>
            <a:endParaRPr/>
          </a:p>
          <a:p>
            <a:pPr indent="-317500" lvl="0" marL="457200" rtl="0" algn="l">
              <a:lnSpc>
                <a:spcPct val="90000"/>
              </a:lnSpc>
              <a:spcBef>
                <a:spcPts val="800"/>
              </a:spcBef>
              <a:spcAft>
                <a:spcPts val="0"/>
              </a:spcAft>
              <a:buClr>
                <a:schemeClr val="dk1"/>
              </a:buClr>
              <a:buSzPts val="1400"/>
              <a:buChar char="•"/>
            </a:pPr>
            <a:r>
              <a:rPr b="1" lang="en"/>
              <a:t>Pege up: </a:t>
            </a:r>
            <a:r>
              <a:rPr lang="en"/>
              <a:t>takes you up the page</a:t>
            </a:r>
            <a:endParaRPr/>
          </a:p>
          <a:p>
            <a:pPr indent="-38100" lvl="0" marL="177800" rtl="0" algn="l">
              <a:lnSpc>
                <a:spcPct val="90000"/>
              </a:lnSpc>
              <a:spcBef>
                <a:spcPts val="0"/>
              </a:spcBef>
              <a:spcAft>
                <a:spcPts val="0"/>
              </a:spcAft>
              <a:buClr>
                <a:schemeClr val="dk1"/>
              </a:buClr>
              <a:buSzPts val="2100"/>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52"/>
          <p:cNvSpPr txBox="1"/>
          <p:nvPr>
            <p:ph idx="1" type="body"/>
          </p:nvPr>
        </p:nvSpPr>
        <p:spPr>
          <a:xfrm>
            <a:off x="538595" y="690346"/>
            <a:ext cx="7886700" cy="3263504"/>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800"/>
              </a:spcBef>
              <a:spcAft>
                <a:spcPts val="0"/>
              </a:spcAft>
              <a:buSzPts val="1400"/>
              <a:buNone/>
            </a:pPr>
            <a:r>
              <a:rPr b="1" lang="en"/>
              <a:t>Page down</a:t>
            </a:r>
            <a:r>
              <a:rPr lang="en"/>
              <a:t>: takes you down a page</a:t>
            </a:r>
            <a:endParaRPr/>
          </a:p>
          <a:p>
            <a:pPr indent="0" lvl="0" marL="0" rtl="0" algn="l">
              <a:lnSpc>
                <a:spcPct val="90000"/>
              </a:lnSpc>
              <a:spcBef>
                <a:spcPts val="800"/>
              </a:spcBef>
              <a:spcAft>
                <a:spcPts val="0"/>
              </a:spcAft>
              <a:buSzPts val="1400"/>
              <a:buNone/>
            </a:pPr>
            <a:r>
              <a:rPr b="1" lang="en"/>
              <a:t>Print screen (prtsc): </a:t>
            </a:r>
            <a:r>
              <a:rPr lang="en"/>
              <a:t>Allows you to print the all the contents of the screen</a:t>
            </a:r>
            <a:endParaRPr/>
          </a:p>
          <a:p>
            <a:pPr indent="0" lvl="0" marL="0" rtl="0" algn="l">
              <a:lnSpc>
                <a:spcPct val="90000"/>
              </a:lnSpc>
              <a:spcBef>
                <a:spcPts val="800"/>
              </a:spcBef>
              <a:spcAft>
                <a:spcPts val="0"/>
              </a:spcAft>
              <a:buSzPts val="1400"/>
              <a:buNone/>
            </a:pPr>
            <a:r>
              <a:rPr b="1" lang="en"/>
              <a:t>Scroll lock: </a:t>
            </a:r>
            <a:r>
              <a:rPr lang="en"/>
              <a:t>allows you to control the scroll bar</a:t>
            </a:r>
            <a:endParaRPr/>
          </a:p>
          <a:p>
            <a:pPr indent="0" lvl="0" marL="0" rtl="0" algn="l">
              <a:lnSpc>
                <a:spcPct val="90000"/>
              </a:lnSpc>
              <a:spcBef>
                <a:spcPts val="800"/>
              </a:spcBef>
              <a:spcAft>
                <a:spcPts val="0"/>
              </a:spcAft>
              <a:buSzPts val="1400"/>
              <a:buNone/>
            </a:pPr>
            <a:r>
              <a:rPr b="1" lang="en"/>
              <a:t>pause/break</a:t>
            </a:r>
            <a:r>
              <a:rPr lang="en"/>
              <a:t>: allows you to stop recursive information being displayed on the screen</a:t>
            </a:r>
            <a:endParaRPr/>
          </a:p>
          <a:p>
            <a:pPr indent="0" lvl="0" marL="0" rtl="0" algn="l">
              <a:lnSpc>
                <a:spcPct val="90000"/>
              </a:lnSpc>
              <a:spcBef>
                <a:spcPts val="800"/>
              </a:spcBef>
              <a:spcAft>
                <a:spcPts val="0"/>
              </a:spcAft>
              <a:buSzPts val="1400"/>
              <a:buNone/>
            </a:pPr>
            <a:r>
              <a:rPr b="1" lang="en"/>
              <a:t>Function keys: </a:t>
            </a:r>
            <a:r>
              <a:rPr lang="en"/>
              <a:t>These perform specific functions depending on the programme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53"/>
          <p:cNvSpPr txBox="1"/>
          <p:nvPr>
            <p:ph idx="1" type="body"/>
          </p:nvPr>
        </p:nvSpPr>
        <p:spPr>
          <a:xfrm>
            <a:off x="607868" y="524090"/>
            <a:ext cx="7886700" cy="4089473"/>
          </a:xfrm>
          <a:prstGeom prst="rect">
            <a:avLst/>
          </a:prstGeom>
          <a:noFill/>
          <a:ln>
            <a:noFill/>
          </a:ln>
        </p:spPr>
        <p:txBody>
          <a:bodyPr anchorCtr="0" anchor="t" bIns="34275" lIns="68575" spcFirstLastPara="1" rIns="68575" wrap="square" tIns="34275">
            <a:normAutofit/>
          </a:bodyPr>
          <a:lstStyle/>
          <a:p>
            <a:pPr indent="0" lvl="0" marL="139700" rtl="0" algn="l">
              <a:lnSpc>
                <a:spcPct val="90000"/>
              </a:lnSpc>
              <a:spcBef>
                <a:spcPts val="800"/>
              </a:spcBef>
              <a:spcAft>
                <a:spcPts val="0"/>
              </a:spcAft>
              <a:buSzPts val="1400"/>
              <a:buNone/>
            </a:pPr>
            <a:r>
              <a:rPr b="1" lang="en"/>
              <a:t>Scanners</a:t>
            </a:r>
            <a:endParaRPr/>
          </a:p>
          <a:p>
            <a:pPr indent="0" lvl="0" marL="139700" rtl="0" algn="l">
              <a:lnSpc>
                <a:spcPct val="90000"/>
              </a:lnSpc>
              <a:spcBef>
                <a:spcPts val="800"/>
              </a:spcBef>
              <a:spcAft>
                <a:spcPts val="0"/>
              </a:spcAft>
              <a:buSzPts val="1400"/>
              <a:buNone/>
            </a:pPr>
            <a:r>
              <a:rPr lang="en"/>
              <a:t>A scanner allows you to scan printed material and convert it into a file </a:t>
            </a:r>
            <a:endParaRPr/>
          </a:p>
          <a:p>
            <a:pPr indent="0" lvl="0" marL="139700" rtl="0" algn="l">
              <a:lnSpc>
                <a:spcPct val="90000"/>
              </a:lnSpc>
              <a:spcBef>
                <a:spcPts val="800"/>
              </a:spcBef>
              <a:spcAft>
                <a:spcPts val="0"/>
              </a:spcAft>
              <a:buSzPts val="1400"/>
              <a:buNone/>
            </a:pPr>
            <a:r>
              <a:rPr lang="en"/>
              <a:t>format which may be used within the PC. You can scan pictures and then manipulate these inside the PC using a graphics application of your choice. </a:t>
            </a:r>
            <a:endParaRPr/>
          </a:p>
          <a:p>
            <a:pPr indent="0" lvl="0" marL="139700" rtl="0" algn="l">
              <a:lnSpc>
                <a:spcPct val="90000"/>
              </a:lnSpc>
              <a:spcBef>
                <a:spcPts val="800"/>
              </a:spcBef>
              <a:spcAft>
                <a:spcPts val="0"/>
              </a:spcAft>
              <a:buSzPts val="1400"/>
              <a:buNone/>
            </a:pPr>
            <a:r>
              <a:t/>
            </a:r>
            <a:endParaRPr/>
          </a:p>
        </p:txBody>
      </p:sp>
      <p:pic>
        <p:nvPicPr>
          <p:cNvPr id="268" name="Google Shape;268;p53"/>
          <p:cNvPicPr preferRelativeResize="0"/>
          <p:nvPr/>
        </p:nvPicPr>
        <p:blipFill rotWithShape="1">
          <a:blip r:embed="rId3">
            <a:alphaModFix/>
          </a:blip>
          <a:srcRect b="0" l="0" r="0" t="0"/>
          <a:stretch/>
        </p:blipFill>
        <p:spPr>
          <a:xfrm>
            <a:off x="2486891" y="2694708"/>
            <a:ext cx="6331527" cy="2015837"/>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54"/>
          <p:cNvSpPr txBox="1"/>
          <p:nvPr>
            <p:ph idx="1" type="body"/>
          </p:nvPr>
        </p:nvSpPr>
        <p:spPr>
          <a:xfrm>
            <a:off x="358486" y="496383"/>
            <a:ext cx="7886700" cy="3263504"/>
          </a:xfrm>
          <a:prstGeom prst="rect">
            <a:avLst/>
          </a:prstGeom>
          <a:noFill/>
          <a:ln>
            <a:noFill/>
          </a:ln>
        </p:spPr>
        <p:txBody>
          <a:bodyPr anchorCtr="0" anchor="t" bIns="34275" lIns="68575" spcFirstLastPara="1" rIns="68575" wrap="square" tIns="34275">
            <a:normAutofit/>
          </a:bodyPr>
          <a:lstStyle/>
          <a:p>
            <a:pPr indent="0" lvl="0" marL="139700" rtl="0" algn="l">
              <a:lnSpc>
                <a:spcPct val="90000"/>
              </a:lnSpc>
              <a:spcBef>
                <a:spcPts val="800"/>
              </a:spcBef>
              <a:spcAft>
                <a:spcPts val="0"/>
              </a:spcAft>
              <a:buSzPts val="1400"/>
              <a:buNone/>
            </a:pPr>
            <a:r>
              <a:rPr b="1" lang="en"/>
              <a:t>Joysticks </a:t>
            </a:r>
            <a:endParaRPr b="1"/>
          </a:p>
          <a:p>
            <a:pPr indent="0" lvl="0" marL="139700" rtl="0" algn="l">
              <a:lnSpc>
                <a:spcPct val="90000"/>
              </a:lnSpc>
              <a:spcBef>
                <a:spcPts val="800"/>
              </a:spcBef>
              <a:spcAft>
                <a:spcPts val="0"/>
              </a:spcAft>
              <a:buSzPts val="1400"/>
              <a:buNone/>
            </a:pPr>
            <a:r>
              <a:rPr lang="en"/>
              <a:t>Many games require a joystick for the proper playing </a:t>
            </a:r>
            <a:endParaRPr/>
          </a:p>
          <a:p>
            <a:pPr indent="0" lvl="0" marL="139700" rtl="0" algn="l">
              <a:lnSpc>
                <a:spcPct val="90000"/>
              </a:lnSpc>
              <a:spcBef>
                <a:spcPts val="800"/>
              </a:spcBef>
              <a:spcAft>
                <a:spcPts val="0"/>
              </a:spcAft>
              <a:buSzPts val="1400"/>
              <a:buNone/>
            </a:pPr>
            <a:r>
              <a:rPr lang="en"/>
              <a:t>of the game. There are many different types, the </a:t>
            </a:r>
            <a:endParaRPr/>
          </a:p>
          <a:p>
            <a:pPr indent="0" lvl="0" marL="139700" rtl="0" algn="l">
              <a:lnSpc>
                <a:spcPct val="90000"/>
              </a:lnSpc>
              <a:spcBef>
                <a:spcPts val="800"/>
              </a:spcBef>
              <a:spcAft>
                <a:spcPts val="0"/>
              </a:spcAft>
              <a:buSzPts val="1400"/>
              <a:buNone/>
            </a:pPr>
            <a:r>
              <a:rPr lang="en"/>
              <a:t>more sophisticated respond to movement in 3 axis </a:t>
            </a:r>
            <a:endParaRPr/>
          </a:p>
          <a:p>
            <a:pPr indent="0" lvl="0" marL="139700" rtl="0" algn="l">
              <a:lnSpc>
                <a:spcPct val="90000"/>
              </a:lnSpc>
              <a:spcBef>
                <a:spcPts val="800"/>
              </a:spcBef>
              <a:spcAft>
                <a:spcPts val="0"/>
              </a:spcAft>
              <a:buSzPts val="1400"/>
              <a:buNone/>
            </a:pPr>
            <a:r>
              <a:rPr lang="en"/>
              <a:t>directions, as well as having a number of configurable </a:t>
            </a:r>
            <a:endParaRPr/>
          </a:p>
          <a:p>
            <a:pPr indent="0" lvl="0" marL="139700" rtl="0" algn="l">
              <a:lnSpc>
                <a:spcPct val="90000"/>
              </a:lnSpc>
              <a:spcBef>
                <a:spcPts val="800"/>
              </a:spcBef>
              <a:spcAft>
                <a:spcPts val="0"/>
              </a:spcAft>
              <a:buSzPts val="1400"/>
              <a:buNone/>
            </a:pPr>
            <a:r>
              <a:rPr lang="en"/>
              <a:t>buttons. </a:t>
            </a:r>
            <a:endParaRPr/>
          </a:p>
        </p:txBody>
      </p:sp>
      <p:pic>
        <p:nvPicPr>
          <p:cNvPr id="274" name="Google Shape;274;p54"/>
          <p:cNvPicPr preferRelativeResize="0"/>
          <p:nvPr/>
        </p:nvPicPr>
        <p:blipFill rotWithShape="1">
          <a:blip r:embed="rId3">
            <a:alphaModFix/>
          </a:blip>
          <a:srcRect b="0" l="0" r="0" t="0"/>
          <a:stretch/>
        </p:blipFill>
        <p:spPr>
          <a:xfrm>
            <a:off x="6699971" y="1036493"/>
            <a:ext cx="1895475" cy="24193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55"/>
          <p:cNvSpPr txBox="1"/>
          <p:nvPr>
            <p:ph idx="1" type="body"/>
          </p:nvPr>
        </p:nvSpPr>
        <p:spPr>
          <a:xfrm>
            <a:off x="386195" y="704199"/>
            <a:ext cx="7886700" cy="3535291"/>
          </a:xfrm>
          <a:prstGeom prst="rect">
            <a:avLst/>
          </a:prstGeom>
          <a:noFill/>
          <a:ln>
            <a:noFill/>
          </a:ln>
        </p:spPr>
        <p:txBody>
          <a:bodyPr anchorCtr="0" anchor="t" bIns="34275" lIns="68575" spcFirstLastPara="1" rIns="68575" wrap="square" tIns="34275">
            <a:normAutofit fontScale="92500" lnSpcReduction="10000"/>
          </a:bodyPr>
          <a:lstStyle/>
          <a:p>
            <a:pPr indent="0" lvl="0" marL="139700" rtl="0" algn="l">
              <a:lnSpc>
                <a:spcPct val="90000"/>
              </a:lnSpc>
              <a:spcBef>
                <a:spcPts val="800"/>
              </a:spcBef>
              <a:spcAft>
                <a:spcPts val="0"/>
              </a:spcAft>
              <a:buSzPct val="72072"/>
              <a:buNone/>
            </a:pPr>
            <a:r>
              <a:rPr b="1" lang="en"/>
              <a:t>Digital Camera</a:t>
            </a:r>
            <a:endParaRPr/>
          </a:p>
          <a:p>
            <a:pPr indent="0" lvl="0" marL="139700" rtl="0" algn="l">
              <a:lnSpc>
                <a:spcPct val="90000"/>
              </a:lnSpc>
              <a:spcBef>
                <a:spcPts val="800"/>
              </a:spcBef>
              <a:spcAft>
                <a:spcPts val="0"/>
              </a:spcAft>
              <a:buSzPct val="72072"/>
              <a:buNone/>
            </a:pPr>
            <a:r>
              <a:rPr lang="en"/>
              <a:t>A digital camera can be used in the same way a traditional camera can, but </a:t>
            </a:r>
            <a:endParaRPr/>
          </a:p>
          <a:p>
            <a:pPr indent="0" lvl="0" marL="139700" rtl="0" algn="l">
              <a:lnSpc>
                <a:spcPct val="90000"/>
              </a:lnSpc>
              <a:spcBef>
                <a:spcPts val="800"/>
              </a:spcBef>
              <a:spcAft>
                <a:spcPts val="0"/>
              </a:spcAft>
              <a:buSzPct val="72072"/>
              <a:buNone/>
            </a:pPr>
            <a:r>
              <a:rPr lang="en"/>
              <a:t>instead of storing images on rolls of film which require developing, the </a:t>
            </a:r>
            <a:endParaRPr/>
          </a:p>
          <a:p>
            <a:pPr indent="0" lvl="0" marL="139700" rtl="0" algn="l">
              <a:lnSpc>
                <a:spcPct val="90000"/>
              </a:lnSpc>
              <a:spcBef>
                <a:spcPts val="800"/>
              </a:spcBef>
              <a:spcAft>
                <a:spcPts val="0"/>
              </a:spcAft>
              <a:buSzPct val="72072"/>
              <a:buNone/>
            </a:pPr>
            <a:r>
              <a:rPr lang="en"/>
              <a:t>images are stored digitally in memory housed </a:t>
            </a:r>
            <a:endParaRPr/>
          </a:p>
          <a:p>
            <a:pPr indent="0" lvl="0" marL="139700" rtl="0" algn="l">
              <a:lnSpc>
                <a:spcPct val="90000"/>
              </a:lnSpc>
              <a:spcBef>
                <a:spcPts val="800"/>
              </a:spcBef>
              <a:spcAft>
                <a:spcPts val="0"/>
              </a:spcAft>
              <a:buSzPct val="72072"/>
              <a:buNone/>
            </a:pPr>
            <a:r>
              <a:rPr lang="en"/>
              <a:t>within the camera (or on memory cards). These </a:t>
            </a:r>
            <a:endParaRPr/>
          </a:p>
          <a:p>
            <a:pPr indent="0" lvl="0" marL="139700" rtl="0" algn="l">
              <a:lnSpc>
                <a:spcPct val="90000"/>
              </a:lnSpc>
              <a:spcBef>
                <a:spcPts val="800"/>
              </a:spcBef>
              <a:spcAft>
                <a:spcPts val="0"/>
              </a:spcAft>
              <a:buSzPct val="72072"/>
              <a:buNone/>
            </a:pPr>
            <a:r>
              <a:rPr lang="en"/>
              <a:t>pictures can easily be transferred to your </a:t>
            </a:r>
            <a:endParaRPr/>
          </a:p>
          <a:p>
            <a:pPr indent="0" lvl="0" marL="139700" rtl="0" algn="l">
              <a:lnSpc>
                <a:spcPct val="90000"/>
              </a:lnSpc>
              <a:spcBef>
                <a:spcPts val="800"/>
              </a:spcBef>
              <a:spcAft>
                <a:spcPts val="0"/>
              </a:spcAft>
              <a:buSzPct val="72072"/>
              <a:buNone/>
            </a:pPr>
            <a:r>
              <a:rPr lang="en"/>
              <a:t>computer and then manipulated within any </a:t>
            </a:r>
            <a:endParaRPr/>
          </a:p>
          <a:p>
            <a:pPr indent="0" lvl="0" marL="139700" rtl="0" algn="l">
              <a:lnSpc>
                <a:spcPct val="90000"/>
              </a:lnSpc>
              <a:spcBef>
                <a:spcPts val="800"/>
              </a:spcBef>
              <a:spcAft>
                <a:spcPts val="0"/>
              </a:spcAft>
              <a:buSzPct val="72072"/>
              <a:buNone/>
            </a:pPr>
            <a:r>
              <a:rPr lang="en"/>
              <a:t>graphics programs which you have installed on </a:t>
            </a:r>
            <a:endParaRPr/>
          </a:p>
          <a:p>
            <a:pPr indent="0" lvl="0" marL="139700" rtl="0" algn="l">
              <a:lnSpc>
                <a:spcPct val="90000"/>
              </a:lnSpc>
              <a:spcBef>
                <a:spcPts val="800"/>
              </a:spcBef>
              <a:spcAft>
                <a:spcPts val="0"/>
              </a:spcAft>
              <a:buSzPct val="72072"/>
              <a:buNone/>
            </a:pPr>
            <a:r>
              <a:rPr lang="en"/>
              <a:t>your computer. </a:t>
            </a:r>
            <a:endParaRPr/>
          </a:p>
          <a:p>
            <a:pPr indent="0" lvl="0" marL="139700" rtl="0" algn="l">
              <a:lnSpc>
                <a:spcPct val="90000"/>
              </a:lnSpc>
              <a:spcBef>
                <a:spcPts val="800"/>
              </a:spcBef>
              <a:spcAft>
                <a:spcPts val="0"/>
              </a:spcAft>
              <a:buSzPct val="72072"/>
              <a:buNone/>
            </a:pPr>
            <a:r>
              <a:rPr lang="en"/>
              <a:t> </a:t>
            </a:r>
            <a:endParaRPr/>
          </a:p>
        </p:txBody>
      </p:sp>
      <p:pic>
        <p:nvPicPr>
          <p:cNvPr id="280" name="Google Shape;280;p55"/>
          <p:cNvPicPr preferRelativeResize="0"/>
          <p:nvPr/>
        </p:nvPicPr>
        <p:blipFill rotWithShape="1">
          <a:blip r:embed="rId3">
            <a:alphaModFix/>
          </a:blip>
          <a:srcRect b="0" l="0" r="0" t="0"/>
          <a:stretch/>
        </p:blipFill>
        <p:spPr>
          <a:xfrm>
            <a:off x="5948796" y="1917123"/>
            <a:ext cx="2400300" cy="19050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56"/>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1400"/>
              <a:buNone/>
            </a:pPr>
            <a:r>
              <a:rPr lang="en"/>
              <a:t>OUTPUT DEVICES</a:t>
            </a:r>
            <a:endParaRPr/>
          </a:p>
        </p:txBody>
      </p:sp>
      <p:sp>
        <p:nvSpPr>
          <p:cNvPr id="286" name="Google Shape;286;p56"/>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p>
            <a:pPr indent="0" lvl="0" marL="139700" rtl="0" algn="l">
              <a:lnSpc>
                <a:spcPct val="90000"/>
              </a:lnSpc>
              <a:spcBef>
                <a:spcPts val="800"/>
              </a:spcBef>
              <a:spcAft>
                <a:spcPts val="0"/>
              </a:spcAft>
              <a:buSzPts val="1400"/>
              <a:buNone/>
            </a:pPr>
            <a:r>
              <a:rPr lang="en"/>
              <a:t>This is any hardware component that presents the information to the user. Output device accept information from the CPU and produce it in a suitable format. </a:t>
            </a:r>
            <a:r>
              <a:rPr lang="en"/>
              <a:t>Include items such as monitors, printers, speakers and headphones.</a:t>
            </a:r>
            <a:endParaRPr/>
          </a:p>
          <a:p>
            <a:pPr indent="0" lvl="0" marL="139700" rtl="0" algn="l">
              <a:lnSpc>
                <a:spcPct val="90000"/>
              </a:lnSpc>
              <a:spcBef>
                <a:spcPts val="800"/>
              </a:spcBef>
              <a:spcAft>
                <a:spcPts val="0"/>
              </a:spcAft>
              <a:buSzPts val="1400"/>
              <a:buNone/>
            </a:pPr>
            <a:r>
              <a:rPr b="1" lang="en"/>
              <a:t>Speakers and headphones</a:t>
            </a:r>
            <a:endParaRPr b="1"/>
          </a:p>
          <a:p>
            <a:pPr indent="0" lvl="0" marL="139700" rtl="0" algn="l">
              <a:lnSpc>
                <a:spcPct val="90000"/>
              </a:lnSpc>
              <a:spcBef>
                <a:spcPts val="800"/>
              </a:spcBef>
              <a:spcAft>
                <a:spcPts val="0"/>
              </a:spcAft>
              <a:buClr>
                <a:schemeClr val="dk1"/>
              </a:buClr>
              <a:buSzPts val="1100"/>
              <a:buFont typeface="Arial"/>
              <a:buNone/>
            </a:pPr>
            <a:r>
              <a:rPr lang="en"/>
              <a:t>Most computers are sold with the capability to add a pair of speakers to your system unit. In fact, in some cases, the computer screen may have speakers built directly into the unit. Most computers allow you to plug headphones into one of the computer sockets.</a:t>
            </a:r>
            <a:endParaRPr/>
          </a:p>
          <a:p>
            <a:pPr indent="0" lvl="0" marL="139700" rtl="0" algn="l">
              <a:lnSpc>
                <a:spcPct val="90000"/>
              </a:lnSpc>
              <a:spcBef>
                <a:spcPts val="800"/>
              </a:spcBef>
              <a:spcAft>
                <a:spcPts val="0"/>
              </a:spcAft>
              <a:buSzPts val="1400"/>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g13c9a251187_0_0"/>
          <p:cNvSpPr txBox="1"/>
          <p:nvPr>
            <p:ph idx="1" type="body"/>
          </p:nvPr>
        </p:nvSpPr>
        <p:spPr>
          <a:xfrm>
            <a:off x="680450" y="577344"/>
            <a:ext cx="7886700" cy="32634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Clr>
                <a:schemeClr val="dk1"/>
              </a:buClr>
              <a:buSzPts val="1100"/>
              <a:buFont typeface="Arial"/>
              <a:buNone/>
            </a:pPr>
            <a:r>
              <a:rPr b="1" lang="en"/>
              <a:t>Printers</a:t>
            </a:r>
            <a:endParaRPr b="1"/>
          </a:p>
          <a:p>
            <a:pPr indent="0" lvl="0" marL="0" rtl="0" algn="l">
              <a:spcBef>
                <a:spcPts val="800"/>
              </a:spcBef>
              <a:spcAft>
                <a:spcPts val="0"/>
              </a:spcAft>
              <a:buClr>
                <a:schemeClr val="dk1"/>
              </a:buClr>
              <a:buSzPts val="1100"/>
              <a:buFont typeface="Arial"/>
              <a:buNone/>
            </a:pPr>
            <a:r>
              <a:rPr lang="en"/>
              <a:t>Most data is printed once you have created it and there are a vast number</a:t>
            </a:r>
            <a:endParaRPr/>
          </a:p>
          <a:p>
            <a:pPr indent="0" lvl="0" marL="0" rtl="0" algn="l">
              <a:spcBef>
                <a:spcPts val="800"/>
              </a:spcBef>
              <a:spcAft>
                <a:spcPts val="0"/>
              </a:spcAft>
              <a:buClr>
                <a:schemeClr val="dk1"/>
              </a:buClr>
              <a:buSzPts val="1100"/>
              <a:buFont typeface="Arial"/>
              <a:buNone/>
            </a:pPr>
            <a:r>
              <a:rPr lang="en"/>
              <a:t>of different printers available to accomplish this. Most common are inkjet</a:t>
            </a:r>
            <a:endParaRPr/>
          </a:p>
          <a:p>
            <a:pPr indent="0" lvl="0" marL="0" rtl="0" algn="l">
              <a:spcBef>
                <a:spcPts val="800"/>
              </a:spcBef>
              <a:spcAft>
                <a:spcPts val="0"/>
              </a:spcAft>
              <a:buClr>
                <a:schemeClr val="dk1"/>
              </a:buClr>
              <a:buSzPts val="1100"/>
              <a:buFont typeface="Arial"/>
              <a:buNone/>
            </a:pPr>
            <a:r>
              <a:rPr lang="en"/>
              <a:t>and laser printers both of which can now produce coloured output.</a:t>
            </a:r>
            <a:endParaRPr/>
          </a:p>
          <a:p>
            <a:pPr indent="0" lvl="0" marL="0" rtl="0" algn="l">
              <a:spcBef>
                <a:spcPts val="800"/>
              </a:spcBef>
              <a:spcAft>
                <a:spcPts val="0"/>
              </a:spcAft>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g13c9a251187_0_5"/>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The CPU</a:t>
            </a:r>
            <a:endParaRPr/>
          </a:p>
        </p:txBody>
      </p:sp>
      <p:sp>
        <p:nvSpPr>
          <p:cNvPr id="297" name="Google Shape;297;g13c9a251187_0_5"/>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Clr>
                <a:schemeClr val="dk1"/>
              </a:buClr>
              <a:buSzPts val="1100"/>
              <a:buFont typeface="Arial"/>
              <a:buNone/>
            </a:pPr>
            <a:r>
              <a:rPr lang="en"/>
              <a:t>The CPU (Central Processing Unit) is one of the most important components within your computer. It determines how fast your computer will run and the CPU speed is measured by its MHz or GHz speed. Thus, a 2 GHz Pentium is much faster than say a 1 GHz Pentium CPU. It is the CPU which performs all the calculations within the computer, when running programs such as word-processors,</a:t>
            </a:r>
            <a:endParaRPr/>
          </a:p>
          <a:p>
            <a:pPr indent="0" lvl="0" marL="0" rtl="0" algn="l">
              <a:spcBef>
                <a:spcPts val="800"/>
              </a:spcBef>
              <a:spcAft>
                <a:spcPts val="0"/>
              </a:spcAft>
              <a:buClr>
                <a:schemeClr val="dk1"/>
              </a:buClr>
              <a:buSzPts val="1100"/>
              <a:buFont typeface="Arial"/>
              <a:buNone/>
            </a:pPr>
            <a:r>
              <a:rPr lang="en"/>
              <a:t>spreadsheets and databases.</a:t>
            </a:r>
            <a:endParaRPr/>
          </a:p>
          <a:p>
            <a:pPr indent="0" lvl="0" marL="0" rtl="0" algn="l">
              <a:spcBef>
                <a:spcPts val="800"/>
              </a:spcBef>
              <a:spcAft>
                <a:spcPts val="0"/>
              </a:spcAft>
              <a:buNone/>
            </a:pPr>
            <a:r>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g13c9a251187_0_10"/>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Parts of the CPU</a:t>
            </a:r>
            <a:endParaRPr/>
          </a:p>
        </p:txBody>
      </p:sp>
      <p:sp>
        <p:nvSpPr>
          <p:cNvPr id="303" name="Google Shape;303;g13c9a251187_0_10"/>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Clr>
                <a:schemeClr val="dk1"/>
              </a:buClr>
              <a:buSzPts val="1100"/>
              <a:buFont typeface="Arial"/>
              <a:buNone/>
            </a:pPr>
            <a:r>
              <a:rPr b="1" lang="en"/>
              <a:t>The CPU contains following elements:</a:t>
            </a:r>
            <a:endParaRPr/>
          </a:p>
          <a:p>
            <a:pPr indent="0" lvl="0" marL="0" rtl="0" algn="l">
              <a:spcBef>
                <a:spcPts val="800"/>
              </a:spcBef>
              <a:spcAft>
                <a:spcPts val="0"/>
              </a:spcAft>
              <a:buClr>
                <a:schemeClr val="dk1"/>
              </a:buClr>
              <a:buSzPts val="1100"/>
              <a:buFont typeface="Arial"/>
              <a:buNone/>
            </a:pPr>
            <a:r>
              <a:rPr b="1" lang="en"/>
              <a:t>Control Unit</a:t>
            </a:r>
            <a:r>
              <a:rPr lang="en"/>
              <a:t>: The control unit is responsible for controlling the sequencing and timing of the other elements making up the CPU.</a:t>
            </a:r>
            <a:endParaRPr/>
          </a:p>
          <a:p>
            <a:pPr indent="0" lvl="0" marL="0" rtl="0" algn="l">
              <a:spcBef>
                <a:spcPts val="800"/>
              </a:spcBef>
              <a:spcAft>
                <a:spcPts val="0"/>
              </a:spcAft>
              <a:buClr>
                <a:schemeClr val="dk1"/>
              </a:buClr>
              <a:buSzPts val="1100"/>
              <a:buFont typeface="Arial"/>
              <a:buNone/>
            </a:pPr>
            <a:r>
              <a:rPr b="1" lang="en"/>
              <a:t>Arithmetic Logic Unit</a:t>
            </a:r>
            <a:r>
              <a:rPr lang="en"/>
              <a:t> (ALU): The ALU performs the mathematical</a:t>
            </a:r>
            <a:endParaRPr/>
          </a:p>
          <a:p>
            <a:pPr indent="0" lvl="0" marL="0" rtl="0" algn="l">
              <a:spcBef>
                <a:spcPts val="800"/>
              </a:spcBef>
              <a:spcAft>
                <a:spcPts val="0"/>
              </a:spcAft>
              <a:buClr>
                <a:schemeClr val="dk1"/>
              </a:buClr>
              <a:buSzPts val="1100"/>
              <a:buFont typeface="Arial"/>
              <a:buNone/>
            </a:pPr>
            <a:r>
              <a:rPr lang="en"/>
              <a:t>calculations using data stored within the CPU registers.</a:t>
            </a:r>
            <a:endParaRPr/>
          </a:p>
          <a:p>
            <a:pPr indent="0" lvl="0" marL="0" rtl="0" algn="l">
              <a:spcBef>
                <a:spcPts val="800"/>
              </a:spcBef>
              <a:spcAft>
                <a:spcPts val="0"/>
              </a:spcAft>
              <a:buClr>
                <a:schemeClr val="dk1"/>
              </a:buClr>
              <a:buSzPts val="1100"/>
              <a:buFont typeface="Arial"/>
              <a:buNone/>
            </a:pPr>
            <a:r>
              <a:rPr b="1" lang="en"/>
              <a:t>Registers:</a:t>
            </a:r>
            <a:r>
              <a:rPr lang="en"/>
              <a:t> The registers are memory storage areas within the CPU that holds the data that is worked on by the ALU.</a:t>
            </a:r>
            <a:endParaRPr/>
          </a:p>
          <a:p>
            <a:pPr indent="0" lvl="0" marL="0" rtl="0" algn="l">
              <a:spcBef>
                <a:spcPts val="800"/>
              </a:spcBef>
              <a:spcAft>
                <a:spcPts val="0"/>
              </a:spcAft>
              <a:buNone/>
            </a:pPr>
            <a:r>
              <a:rPr b="1" lang="en"/>
              <a:t>BUS</a:t>
            </a:r>
            <a:r>
              <a:rPr lang="en"/>
              <a:t>: The computer bus transports data between the memory and registers.</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g13c9a251187_0_39"/>
          <p:cNvSpPr txBox="1"/>
          <p:nvPr>
            <p:ph idx="1" type="body"/>
          </p:nvPr>
        </p:nvSpPr>
        <p:spPr>
          <a:xfrm>
            <a:off x="695250" y="762369"/>
            <a:ext cx="7886700" cy="32634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Clr>
                <a:schemeClr val="dk1"/>
              </a:buClr>
              <a:buSzPts val="1100"/>
              <a:buFont typeface="Arial"/>
              <a:buNone/>
            </a:pPr>
            <a:r>
              <a:rPr b="1" lang="en"/>
              <a:t>Plotter</a:t>
            </a:r>
            <a:endParaRPr b="1"/>
          </a:p>
          <a:p>
            <a:pPr indent="0" lvl="0" marL="0" rtl="0" algn="l">
              <a:spcBef>
                <a:spcPts val="800"/>
              </a:spcBef>
              <a:spcAft>
                <a:spcPts val="0"/>
              </a:spcAft>
              <a:buClr>
                <a:schemeClr val="dk1"/>
              </a:buClr>
              <a:buSzPts val="1100"/>
              <a:buFont typeface="Arial"/>
              <a:buNone/>
            </a:pPr>
            <a:r>
              <a:rPr lang="en"/>
              <a:t>Plotters are used to print or plot large formats such as floor plans and large photographic posters. Plotters are often used by engineers,</a:t>
            </a:r>
            <a:endParaRPr/>
          </a:p>
          <a:p>
            <a:pPr indent="0" lvl="0" marL="0" rtl="0" algn="l">
              <a:spcBef>
                <a:spcPts val="800"/>
              </a:spcBef>
              <a:spcAft>
                <a:spcPts val="0"/>
              </a:spcAft>
              <a:buClr>
                <a:schemeClr val="dk1"/>
              </a:buClr>
              <a:buSzPts val="1100"/>
              <a:buFont typeface="Arial"/>
              <a:buNone/>
            </a:pPr>
            <a:r>
              <a:rPr lang="en"/>
              <a:t>designers and architects to produce large technical drawings (often a metre wide and any length). The paper is rolled back and forth, while a set of ink pens move side to side, dropping down onto the paper when required.</a:t>
            </a:r>
            <a:endParaRPr/>
          </a:p>
          <a:p>
            <a:pPr indent="0" lvl="0" marL="0" rtl="0" algn="l">
              <a:spcBef>
                <a:spcPts val="80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01" name="Shape 101"/>
        <p:cNvGrpSpPr/>
        <p:nvPr/>
      </p:nvGrpSpPr>
      <p:grpSpPr>
        <a:xfrm>
          <a:off x="0" y="0"/>
          <a:ext cx="0" cy="0"/>
          <a:chOff x="0" y="0"/>
          <a:chExt cx="0" cy="0"/>
        </a:xfrm>
      </p:grpSpPr>
      <p:sp>
        <p:nvSpPr>
          <p:cNvPr id="102" name="Google Shape;102;p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chemeClr val="dk1"/>
              </a:buClr>
              <a:buSzPts val="3800"/>
              <a:buFont typeface="Calibri"/>
              <a:buNone/>
            </a:pPr>
            <a:r>
              <a:rPr b="1" lang="en" sz="3800"/>
              <a:t>Method of Delivery:</a:t>
            </a:r>
            <a:endParaRPr/>
          </a:p>
        </p:txBody>
      </p:sp>
      <p:sp>
        <p:nvSpPr>
          <p:cNvPr id="103" name="Google Shape;103;p4"/>
          <p:cNvSpPr txBox="1"/>
          <p:nvPr>
            <p:ph idx="1" type="body"/>
          </p:nvPr>
        </p:nvSpPr>
        <p:spPr>
          <a:xfrm>
            <a:off x="769900" y="1369225"/>
            <a:ext cx="8681400" cy="3263400"/>
          </a:xfrm>
          <a:prstGeom prst="rect">
            <a:avLst/>
          </a:prstGeom>
          <a:noFill/>
          <a:ln>
            <a:noFill/>
          </a:ln>
        </p:spPr>
        <p:txBody>
          <a:bodyPr anchorCtr="0" anchor="t" bIns="34275" lIns="68575" spcFirstLastPara="1" rIns="68575" wrap="square" tIns="34275">
            <a:normAutofit/>
          </a:bodyPr>
          <a:lstStyle/>
          <a:p>
            <a:pPr indent="0" lvl="0" marL="0" rtl="0" algn="just">
              <a:lnSpc>
                <a:spcPct val="100000"/>
              </a:lnSpc>
              <a:spcBef>
                <a:spcPts val="0"/>
              </a:spcBef>
              <a:spcAft>
                <a:spcPts val="0"/>
              </a:spcAft>
              <a:buClr>
                <a:schemeClr val="dk1"/>
              </a:buClr>
              <a:buSzPts val="3000"/>
              <a:buFont typeface="Arial"/>
              <a:buNone/>
            </a:pPr>
            <a:r>
              <a:rPr lang="en" sz="3000"/>
              <a:t>This Course will be delivered primarily through the lecture method complemented by students’ group discussions. In addition, blended learning and case studies will be used to enhance the students' analytical and communication skills.</a:t>
            </a:r>
            <a:endParaRPr sz="3000"/>
          </a:p>
          <a:p>
            <a:pPr indent="0" lvl="0" marL="0" rtl="0" algn="l">
              <a:lnSpc>
                <a:spcPct val="90000"/>
              </a:lnSpc>
              <a:spcBef>
                <a:spcPts val="800"/>
              </a:spcBef>
              <a:spcAft>
                <a:spcPts val="0"/>
              </a:spcAft>
              <a:buSzPts val="14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07" name="Shape 107"/>
        <p:cNvGrpSpPr/>
        <p:nvPr/>
      </p:nvGrpSpPr>
      <p:grpSpPr>
        <a:xfrm>
          <a:off x="0" y="0"/>
          <a:ext cx="0" cy="0"/>
          <a:chOff x="0" y="0"/>
          <a:chExt cx="0" cy="0"/>
        </a:xfrm>
      </p:grpSpPr>
      <p:sp>
        <p:nvSpPr>
          <p:cNvPr id="108" name="Google Shape;108;p5"/>
          <p:cNvSpPr txBox="1"/>
          <p:nvPr>
            <p:ph idx="1" type="body"/>
          </p:nvPr>
        </p:nvSpPr>
        <p:spPr>
          <a:xfrm>
            <a:off x="629841" y="572597"/>
            <a:ext cx="3868200" cy="618000"/>
          </a:xfrm>
          <a:prstGeom prst="rect">
            <a:avLst/>
          </a:prstGeom>
          <a:noFill/>
          <a:ln>
            <a:noFill/>
          </a:ln>
        </p:spPr>
        <p:txBody>
          <a:bodyPr anchorCtr="0" anchor="b" bIns="34275" lIns="68575" spcFirstLastPara="1" rIns="68575" wrap="square" tIns="34275">
            <a:normAutofit fontScale="62500" lnSpcReduction="20000"/>
          </a:bodyPr>
          <a:lstStyle/>
          <a:p>
            <a:pPr indent="0" lvl="0" marL="0" rtl="0" algn="ctr">
              <a:lnSpc>
                <a:spcPct val="90000"/>
              </a:lnSpc>
              <a:spcBef>
                <a:spcPts val="0"/>
              </a:spcBef>
              <a:spcAft>
                <a:spcPts val="0"/>
              </a:spcAft>
              <a:buClr>
                <a:schemeClr val="dk1"/>
              </a:buClr>
              <a:buSzPct val="28946"/>
              <a:buFont typeface="Arial"/>
              <a:buNone/>
            </a:pPr>
            <a:r>
              <a:rPr lang="en" sz="3800"/>
              <a:t>Method of Communication:</a:t>
            </a:r>
            <a:endParaRPr/>
          </a:p>
        </p:txBody>
      </p:sp>
      <p:sp>
        <p:nvSpPr>
          <p:cNvPr id="109" name="Google Shape;109;p5"/>
          <p:cNvSpPr txBox="1"/>
          <p:nvPr>
            <p:ph idx="2" type="body"/>
          </p:nvPr>
        </p:nvSpPr>
        <p:spPr>
          <a:xfrm>
            <a:off x="585416" y="1375556"/>
            <a:ext cx="3868200" cy="2763300"/>
          </a:xfrm>
          <a:prstGeom prst="rect">
            <a:avLst/>
          </a:prstGeom>
          <a:noFill/>
          <a:ln>
            <a:noFill/>
          </a:ln>
        </p:spPr>
        <p:txBody>
          <a:bodyPr anchorCtr="0" anchor="t" bIns="34275" lIns="68575" spcFirstLastPara="1" rIns="68575" wrap="square" tIns="34275">
            <a:normAutofit/>
          </a:bodyPr>
          <a:lstStyle/>
          <a:p>
            <a:pPr indent="-317500" lvl="0" marL="457200" rtl="0" algn="l">
              <a:lnSpc>
                <a:spcPct val="90000"/>
              </a:lnSpc>
              <a:spcBef>
                <a:spcPts val="800"/>
              </a:spcBef>
              <a:spcAft>
                <a:spcPts val="0"/>
              </a:spcAft>
              <a:buSzPts val="1400"/>
              <a:buChar char="●"/>
            </a:pPr>
            <a:r>
              <a:rPr lang="en"/>
              <a:t>Telegram  </a:t>
            </a:r>
            <a:endParaRPr/>
          </a:p>
          <a:p>
            <a:pPr indent="-317500" lvl="0" marL="457200" rtl="0" algn="l">
              <a:lnSpc>
                <a:spcPct val="90000"/>
              </a:lnSpc>
              <a:spcBef>
                <a:spcPts val="0"/>
              </a:spcBef>
              <a:spcAft>
                <a:spcPts val="0"/>
              </a:spcAft>
              <a:buSzPts val="1400"/>
              <a:buChar char="●"/>
            </a:pPr>
            <a:r>
              <a:rPr lang="en"/>
              <a:t>E-mail</a:t>
            </a:r>
            <a:endParaRPr/>
          </a:p>
          <a:p>
            <a:pPr indent="-317500" lvl="0" marL="457200" rtl="0" algn="l">
              <a:lnSpc>
                <a:spcPct val="90000"/>
              </a:lnSpc>
              <a:spcBef>
                <a:spcPts val="0"/>
              </a:spcBef>
              <a:spcAft>
                <a:spcPts val="0"/>
              </a:spcAft>
              <a:buSzPts val="1400"/>
              <a:buChar char="●"/>
            </a:pPr>
            <a:r>
              <a:rPr lang="en"/>
              <a:t>Sms</a:t>
            </a:r>
            <a:endParaRPr/>
          </a:p>
          <a:p>
            <a:pPr indent="-317500" lvl="0" marL="457200" rtl="0" algn="l">
              <a:lnSpc>
                <a:spcPct val="90000"/>
              </a:lnSpc>
              <a:spcBef>
                <a:spcPts val="0"/>
              </a:spcBef>
              <a:spcAft>
                <a:spcPts val="0"/>
              </a:spcAft>
              <a:buSzPts val="1400"/>
              <a:buChar char="●"/>
            </a:pPr>
            <a:r>
              <a:rPr lang="en"/>
              <a:t>WhatSapp </a:t>
            </a:r>
            <a:endParaRPr/>
          </a:p>
        </p:txBody>
      </p:sp>
      <p:sp>
        <p:nvSpPr>
          <p:cNvPr id="110" name="Google Shape;110;p5"/>
          <p:cNvSpPr txBox="1"/>
          <p:nvPr>
            <p:ph idx="3" type="body"/>
          </p:nvPr>
        </p:nvSpPr>
        <p:spPr>
          <a:xfrm>
            <a:off x="4732750" y="572597"/>
            <a:ext cx="3887400" cy="618000"/>
          </a:xfrm>
          <a:prstGeom prst="rect">
            <a:avLst/>
          </a:prstGeom>
          <a:noFill/>
          <a:ln>
            <a:noFill/>
          </a:ln>
        </p:spPr>
        <p:txBody>
          <a:bodyPr anchorCtr="0" anchor="b" bIns="34275" lIns="68575" spcFirstLastPara="1" rIns="68575" wrap="square" tIns="34275">
            <a:normAutofit/>
          </a:bodyPr>
          <a:lstStyle/>
          <a:p>
            <a:pPr indent="0" lvl="0" marL="0" rtl="0" algn="l">
              <a:lnSpc>
                <a:spcPct val="90000"/>
              </a:lnSpc>
              <a:spcBef>
                <a:spcPts val="800"/>
              </a:spcBef>
              <a:spcAft>
                <a:spcPts val="0"/>
              </a:spcAft>
              <a:buSzPts val="1800"/>
              <a:buNone/>
            </a:pPr>
            <a:r>
              <a:rPr lang="en" sz="2100"/>
              <a:t>REQUIREMENTS:</a:t>
            </a:r>
            <a:endParaRPr/>
          </a:p>
        </p:txBody>
      </p:sp>
      <p:sp>
        <p:nvSpPr>
          <p:cNvPr id="111" name="Google Shape;111;p5"/>
          <p:cNvSpPr txBox="1"/>
          <p:nvPr>
            <p:ph idx="4" type="body"/>
          </p:nvPr>
        </p:nvSpPr>
        <p:spPr>
          <a:xfrm>
            <a:off x="4572000" y="1375556"/>
            <a:ext cx="3887400" cy="2763300"/>
          </a:xfrm>
          <a:prstGeom prst="rect">
            <a:avLst/>
          </a:prstGeom>
          <a:noFill/>
          <a:ln>
            <a:noFill/>
          </a:ln>
        </p:spPr>
        <p:txBody>
          <a:bodyPr anchorCtr="0" anchor="t" bIns="34275" lIns="68575" spcFirstLastPara="1" rIns="68575" wrap="square" tIns="34275">
            <a:normAutofit/>
          </a:bodyPr>
          <a:lstStyle/>
          <a:p>
            <a:pPr indent="-317500" lvl="0" marL="457200" rtl="0" algn="l">
              <a:lnSpc>
                <a:spcPct val="90000"/>
              </a:lnSpc>
              <a:spcBef>
                <a:spcPts val="800"/>
              </a:spcBef>
              <a:spcAft>
                <a:spcPts val="0"/>
              </a:spcAft>
              <a:buSzPts val="1400"/>
              <a:buChar char="●"/>
            </a:pPr>
            <a:r>
              <a:rPr b="1" lang="en"/>
              <a:t>Smart Phone</a:t>
            </a:r>
            <a:endParaRPr b="1"/>
          </a:p>
          <a:p>
            <a:pPr indent="-317500" lvl="0" marL="457200" rtl="0" algn="l">
              <a:lnSpc>
                <a:spcPct val="90000"/>
              </a:lnSpc>
              <a:spcBef>
                <a:spcPts val="0"/>
              </a:spcBef>
              <a:spcAft>
                <a:spcPts val="0"/>
              </a:spcAft>
              <a:buSzPts val="1400"/>
              <a:buChar char="●"/>
            </a:pPr>
            <a:r>
              <a:rPr b="1" lang="en"/>
              <a:t>Telegram App or WhatSapp</a:t>
            </a:r>
            <a:endParaRPr b="1"/>
          </a:p>
          <a:p>
            <a:pPr indent="-317500" lvl="0" marL="457200" rtl="0" algn="l">
              <a:lnSpc>
                <a:spcPct val="90000"/>
              </a:lnSpc>
              <a:spcBef>
                <a:spcPts val="0"/>
              </a:spcBef>
              <a:spcAft>
                <a:spcPts val="0"/>
              </a:spcAft>
              <a:buSzPts val="1400"/>
              <a:buChar char="●"/>
            </a:pPr>
            <a:r>
              <a:rPr b="1" lang="en"/>
              <a:t>Active Email</a:t>
            </a:r>
            <a:endParaRPr b="1"/>
          </a:p>
          <a:p>
            <a:pPr indent="-317500" lvl="0" marL="457200" rtl="0" algn="l">
              <a:lnSpc>
                <a:spcPct val="90000"/>
              </a:lnSpc>
              <a:spcBef>
                <a:spcPts val="0"/>
              </a:spcBef>
              <a:spcAft>
                <a:spcPts val="0"/>
              </a:spcAft>
              <a:buSzPts val="1400"/>
              <a:buChar char="●"/>
            </a:pPr>
            <a:r>
              <a:rPr lang="en"/>
              <a:t>No prior Knowledge needed</a:t>
            </a:r>
            <a:endParaRPr/>
          </a:p>
          <a:p>
            <a:pPr indent="-317500" lvl="0" marL="457200" rtl="0" algn="l">
              <a:lnSpc>
                <a:spcPct val="90000"/>
              </a:lnSpc>
              <a:spcBef>
                <a:spcPts val="0"/>
              </a:spcBef>
              <a:spcAft>
                <a:spcPts val="0"/>
              </a:spcAft>
              <a:buSzPts val="1400"/>
              <a:buChar char="●"/>
            </a:pPr>
            <a:r>
              <a:rPr lang="en"/>
              <a:t>Laptop if possible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15" name="Shape 115"/>
        <p:cNvGrpSpPr/>
        <p:nvPr/>
      </p:nvGrpSpPr>
      <p:grpSpPr>
        <a:xfrm>
          <a:off x="0" y="0"/>
          <a:ext cx="0" cy="0"/>
          <a:chOff x="0" y="0"/>
          <a:chExt cx="0" cy="0"/>
        </a:xfrm>
      </p:grpSpPr>
      <p:sp>
        <p:nvSpPr>
          <p:cNvPr id="116" name="Google Shape;116;p6"/>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b="1" lang="en"/>
              <a:t>LESSON 1 –</a:t>
            </a:r>
            <a:br>
              <a:rPr b="1" lang="en"/>
            </a:br>
            <a:r>
              <a:rPr b="1" lang="en"/>
              <a:t>COMPUTERS AND DEVICES</a:t>
            </a:r>
            <a:endParaRPr b="1"/>
          </a:p>
        </p:txBody>
      </p:sp>
      <p:sp>
        <p:nvSpPr>
          <p:cNvPr id="117" name="Google Shape;117;p6"/>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Clr>
                <a:schemeClr val="dk1"/>
              </a:buClr>
              <a:buSzPts val="2100"/>
              <a:buNone/>
            </a:pPr>
            <a:r>
              <a:rPr lang="en"/>
              <a:t>In this section, you will learn how to:</a:t>
            </a:r>
            <a:endParaRPr/>
          </a:p>
          <a:p>
            <a:pPr indent="0" lvl="0" marL="0" rtl="0" algn="l">
              <a:lnSpc>
                <a:spcPct val="90000"/>
              </a:lnSpc>
              <a:spcBef>
                <a:spcPts val="800"/>
              </a:spcBef>
              <a:spcAft>
                <a:spcPts val="0"/>
              </a:spcAft>
              <a:buClr>
                <a:schemeClr val="dk1"/>
              </a:buClr>
              <a:buSzPts val="2100"/>
              <a:buNone/>
            </a:pPr>
            <a:r>
              <a:rPr lang="en"/>
              <a:t>•        Define the term ICT</a:t>
            </a:r>
            <a:endParaRPr/>
          </a:p>
          <a:p>
            <a:pPr indent="0" lvl="0" marL="0" rtl="0" algn="l">
              <a:lnSpc>
                <a:spcPct val="90000"/>
              </a:lnSpc>
              <a:spcBef>
                <a:spcPts val="800"/>
              </a:spcBef>
              <a:spcAft>
                <a:spcPts val="0"/>
              </a:spcAft>
              <a:buClr>
                <a:schemeClr val="dk1"/>
              </a:buClr>
              <a:buSzPts val="2100"/>
              <a:buNone/>
            </a:pPr>
            <a:r>
              <a:rPr lang="en"/>
              <a:t>•        Identify different types of ICT tools and services</a:t>
            </a:r>
            <a:endParaRPr/>
          </a:p>
          <a:p>
            <a:pPr indent="0" lvl="0" marL="0" rtl="0" algn="l">
              <a:lnSpc>
                <a:spcPct val="90000"/>
              </a:lnSpc>
              <a:spcBef>
                <a:spcPts val="800"/>
              </a:spcBef>
              <a:spcAft>
                <a:spcPts val="0"/>
              </a:spcAft>
              <a:buClr>
                <a:schemeClr val="dk1"/>
              </a:buClr>
              <a:buSzPts val="2100"/>
              <a:buNone/>
            </a:pPr>
            <a:r>
              <a:rPr lang="en"/>
              <a:t>•        Identify main types  of hardware and their classifications</a:t>
            </a:r>
            <a:endParaRPr/>
          </a:p>
          <a:p>
            <a:pPr indent="-171450" lvl="0" marL="177800" rtl="0" algn="l">
              <a:lnSpc>
                <a:spcPct val="90000"/>
              </a:lnSpc>
              <a:spcBef>
                <a:spcPts val="800"/>
              </a:spcBef>
              <a:spcAft>
                <a:spcPts val="0"/>
              </a:spcAft>
              <a:buClr>
                <a:schemeClr val="dk1"/>
              </a:buClr>
              <a:buSzPts val="2100"/>
              <a:buChar char="•"/>
            </a:pPr>
            <a:r>
              <a:rPr lang="en"/>
              <a:t>       Identify Components of computer </a:t>
            </a:r>
            <a:endParaRPr/>
          </a:p>
          <a:p>
            <a:pPr indent="-342900" lvl="0" marL="342900" rtl="0" algn="l">
              <a:lnSpc>
                <a:spcPct val="90000"/>
              </a:lnSpc>
              <a:spcBef>
                <a:spcPts val="800"/>
              </a:spcBef>
              <a:spcAft>
                <a:spcPts val="0"/>
              </a:spcAft>
              <a:buClr>
                <a:schemeClr val="dk1"/>
              </a:buClr>
              <a:buSzPts val="2100"/>
              <a:buFont typeface="Arial"/>
              <a:buChar char="•"/>
            </a:pPr>
            <a:r>
              <a:rPr lang="en"/>
              <a:t>     Uses, Applications and categories of computers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21" name="Shape 121"/>
        <p:cNvGrpSpPr/>
        <p:nvPr/>
      </p:nvGrpSpPr>
      <p:grpSpPr>
        <a:xfrm>
          <a:off x="0" y="0"/>
          <a:ext cx="0" cy="0"/>
          <a:chOff x="0" y="0"/>
          <a:chExt cx="0" cy="0"/>
        </a:xfrm>
      </p:grpSpPr>
      <p:sp>
        <p:nvSpPr>
          <p:cNvPr id="122" name="Google Shape;122;p7"/>
          <p:cNvSpPr txBox="1"/>
          <p:nvPr>
            <p:ph type="title"/>
          </p:nvPr>
        </p:nvSpPr>
        <p:spPr>
          <a:xfrm>
            <a:off x="628650" y="273844"/>
            <a:ext cx="7886700" cy="647088"/>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b="1" lang="en"/>
              <a:t>Definition of ICT</a:t>
            </a:r>
            <a:endParaRPr b="1"/>
          </a:p>
        </p:txBody>
      </p:sp>
      <p:sp>
        <p:nvSpPr>
          <p:cNvPr id="123" name="Google Shape;123;p7"/>
          <p:cNvSpPr txBox="1"/>
          <p:nvPr>
            <p:ph idx="1" type="body"/>
          </p:nvPr>
        </p:nvSpPr>
        <p:spPr>
          <a:xfrm>
            <a:off x="515983" y="1214846"/>
            <a:ext cx="8495755" cy="3463596"/>
          </a:xfrm>
          <a:prstGeom prst="rect">
            <a:avLst/>
          </a:prstGeom>
          <a:noFill/>
          <a:ln>
            <a:noFill/>
          </a:ln>
        </p:spPr>
        <p:txBody>
          <a:bodyPr anchorCtr="0" anchor="t" bIns="34275" lIns="68575" spcFirstLastPara="1" rIns="68575" wrap="square" tIns="34275">
            <a:normAutofit fontScale="92500"/>
          </a:bodyPr>
          <a:lstStyle/>
          <a:p>
            <a:pPr indent="0" lvl="0" marL="0" rtl="0" algn="just">
              <a:lnSpc>
                <a:spcPct val="90000"/>
              </a:lnSpc>
              <a:spcBef>
                <a:spcPts val="0"/>
              </a:spcBef>
              <a:spcAft>
                <a:spcPts val="0"/>
              </a:spcAft>
              <a:buClr>
                <a:schemeClr val="dk1"/>
              </a:buClr>
              <a:buSzPct val="100000"/>
              <a:buNone/>
            </a:pPr>
            <a:r>
              <a:rPr lang="en"/>
              <a:t>Terms such as </a:t>
            </a:r>
            <a:r>
              <a:rPr b="1" lang="en"/>
              <a:t>IT</a:t>
            </a:r>
            <a:r>
              <a:rPr lang="en"/>
              <a:t> or </a:t>
            </a:r>
            <a:r>
              <a:rPr b="1" lang="en"/>
              <a:t>ICT</a:t>
            </a:r>
            <a:r>
              <a:rPr lang="en"/>
              <a:t> are commonly used in relation to the application of </a:t>
            </a:r>
            <a:endParaRPr/>
          </a:p>
          <a:p>
            <a:pPr indent="0" lvl="0" marL="0" rtl="0" algn="just">
              <a:lnSpc>
                <a:spcPct val="90000"/>
              </a:lnSpc>
              <a:spcBef>
                <a:spcPts val="800"/>
              </a:spcBef>
              <a:spcAft>
                <a:spcPts val="0"/>
              </a:spcAft>
              <a:buClr>
                <a:schemeClr val="dk1"/>
              </a:buClr>
              <a:buSzPct val="100000"/>
              <a:buNone/>
            </a:pPr>
            <a:r>
              <a:rPr lang="en"/>
              <a:t>technology in the modern world. “ICT” stands for </a:t>
            </a:r>
            <a:r>
              <a:rPr b="1" lang="en"/>
              <a:t>Information</a:t>
            </a:r>
            <a:r>
              <a:rPr lang="en"/>
              <a:t> and </a:t>
            </a:r>
            <a:endParaRPr/>
          </a:p>
          <a:p>
            <a:pPr indent="0" lvl="0" marL="0" rtl="0" algn="just">
              <a:lnSpc>
                <a:spcPct val="90000"/>
              </a:lnSpc>
              <a:spcBef>
                <a:spcPts val="800"/>
              </a:spcBef>
              <a:spcAft>
                <a:spcPts val="0"/>
              </a:spcAft>
              <a:buClr>
                <a:schemeClr val="dk1"/>
              </a:buClr>
              <a:buSzPct val="100000"/>
              <a:buNone/>
            </a:pPr>
            <a:r>
              <a:rPr b="1" lang="en"/>
              <a:t>Communication Technology</a:t>
            </a:r>
            <a:r>
              <a:rPr lang="en"/>
              <a:t>. This is a general term for describing the use of </a:t>
            </a:r>
            <a:endParaRPr/>
          </a:p>
          <a:p>
            <a:pPr indent="0" lvl="0" marL="0" rtl="0" algn="just">
              <a:lnSpc>
                <a:spcPct val="90000"/>
              </a:lnSpc>
              <a:spcBef>
                <a:spcPts val="800"/>
              </a:spcBef>
              <a:spcAft>
                <a:spcPts val="0"/>
              </a:spcAft>
              <a:buClr>
                <a:schemeClr val="dk1"/>
              </a:buClr>
              <a:buSzPct val="100000"/>
              <a:buNone/>
            </a:pPr>
            <a:r>
              <a:rPr lang="en"/>
              <a:t>digital technology to access, store, and process information into an organized and </a:t>
            </a:r>
            <a:endParaRPr/>
          </a:p>
          <a:p>
            <a:pPr indent="0" lvl="0" marL="0" rtl="0" algn="just">
              <a:lnSpc>
                <a:spcPct val="90000"/>
              </a:lnSpc>
              <a:spcBef>
                <a:spcPts val="800"/>
              </a:spcBef>
              <a:spcAft>
                <a:spcPts val="0"/>
              </a:spcAft>
              <a:buClr>
                <a:schemeClr val="dk1"/>
              </a:buClr>
              <a:buSzPct val="100000"/>
              <a:buNone/>
            </a:pPr>
            <a:r>
              <a:rPr lang="en"/>
              <a:t>understandable form. Virtually every device or computer program that creates, </a:t>
            </a:r>
            <a:endParaRPr/>
          </a:p>
          <a:p>
            <a:pPr indent="0" lvl="0" marL="0" rtl="0" algn="just">
              <a:lnSpc>
                <a:spcPct val="90000"/>
              </a:lnSpc>
              <a:spcBef>
                <a:spcPts val="800"/>
              </a:spcBef>
              <a:spcAft>
                <a:spcPts val="0"/>
              </a:spcAft>
              <a:buClr>
                <a:schemeClr val="dk1"/>
              </a:buClr>
              <a:buSzPct val="100000"/>
              <a:buNone/>
            </a:pPr>
            <a:r>
              <a:rPr lang="en"/>
              <a:t>stores or uses digital information can be considered a part of an ICT system. This </a:t>
            </a:r>
            <a:endParaRPr/>
          </a:p>
          <a:p>
            <a:pPr indent="0" lvl="0" marL="0" rtl="0" algn="just">
              <a:lnSpc>
                <a:spcPct val="90000"/>
              </a:lnSpc>
              <a:spcBef>
                <a:spcPts val="800"/>
              </a:spcBef>
              <a:spcAft>
                <a:spcPts val="0"/>
              </a:spcAft>
              <a:buClr>
                <a:schemeClr val="dk1"/>
              </a:buClr>
              <a:buSzPct val="100000"/>
              <a:buNone/>
            </a:pPr>
            <a:r>
              <a:rPr lang="en"/>
              <a:t>ranges from your laptop or smartphone all the way up to the large networks and </a:t>
            </a:r>
            <a:endParaRPr/>
          </a:p>
          <a:p>
            <a:pPr indent="0" lvl="0" marL="0" rtl="0" algn="just">
              <a:lnSpc>
                <a:spcPct val="90000"/>
              </a:lnSpc>
              <a:spcBef>
                <a:spcPts val="800"/>
              </a:spcBef>
              <a:spcAft>
                <a:spcPts val="0"/>
              </a:spcAft>
              <a:buClr>
                <a:schemeClr val="dk1"/>
              </a:buClr>
              <a:buSzPct val="100000"/>
              <a:buNone/>
            </a:pPr>
            <a:r>
              <a:rPr lang="en"/>
              <a:t>infrastructures that support businesses and large organizations.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27" name="Shape 127"/>
        <p:cNvGrpSpPr/>
        <p:nvPr/>
      </p:nvGrpSpPr>
      <p:grpSpPr>
        <a:xfrm>
          <a:off x="0" y="0"/>
          <a:ext cx="0" cy="0"/>
          <a:chOff x="0" y="0"/>
          <a:chExt cx="0" cy="0"/>
        </a:xfrm>
      </p:grpSpPr>
      <p:sp>
        <p:nvSpPr>
          <p:cNvPr id="128" name="Google Shape;128;p8"/>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chemeClr val="dk1"/>
              </a:buClr>
              <a:buSzPts val="3300"/>
              <a:buFont typeface="Calibri"/>
              <a:buNone/>
            </a:pPr>
            <a:r>
              <a:rPr b="1" lang="en"/>
              <a:t>Types of ICT Services/Uses</a:t>
            </a:r>
            <a:endParaRPr b="1"/>
          </a:p>
        </p:txBody>
      </p:sp>
      <p:sp>
        <p:nvSpPr>
          <p:cNvPr id="129" name="Google Shape;129;p8"/>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Clr>
                <a:schemeClr val="dk1"/>
              </a:buClr>
              <a:buSzPts val="2100"/>
              <a:buNone/>
            </a:pPr>
            <a:r>
              <a:rPr lang="en"/>
              <a:t>ICT has radically transformed people’s lives at home, in education and at work. It has altered how people communicate, how they store and access information, how they work, and how they spend their leisure time.</a:t>
            </a:r>
            <a:endParaRPr/>
          </a:p>
          <a:p>
            <a:pPr indent="0" lvl="0" marL="0" rtl="0" algn="l">
              <a:lnSpc>
                <a:spcPct val="90000"/>
              </a:lnSpc>
              <a:spcBef>
                <a:spcPts val="800"/>
              </a:spcBef>
              <a:spcAft>
                <a:spcPts val="0"/>
              </a:spcAft>
              <a:buClr>
                <a:schemeClr val="dk1"/>
              </a:buClr>
              <a:buSzPts val="2100"/>
              <a:buNone/>
            </a:pPr>
            <a:r>
              <a:rPr lang="en"/>
              <a:t>In short, ICT systems allow people to better explore ideas, manage information, find answers to questions, solve problems, and become more productive.</a:t>
            </a:r>
            <a:endParaRPr/>
          </a:p>
          <a:p>
            <a:pPr indent="0" lvl="0" marL="0" rtl="0" algn="l">
              <a:lnSpc>
                <a:spcPct val="90000"/>
              </a:lnSpc>
              <a:spcBef>
                <a:spcPts val="800"/>
              </a:spcBef>
              <a:spcAft>
                <a:spcPts val="0"/>
              </a:spcAft>
              <a:buClr>
                <a:schemeClr val="dk1"/>
              </a:buClr>
              <a:buSzPts val="2100"/>
              <a:buNone/>
            </a:pPr>
            <a:r>
              <a:rPr lang="en"/>
              <a:t>Different types of ICT services and their uses include;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33" name="Shape 133"/>
        <p:cNvGrpSpPr/>
        <p:nvPr/>
      </p:nvGrpSpPr>
      <p:grpSpPr>
        <a:xfrm>
          <a:off x="0" y="0"/>
          <a:ext cx="0" cy="0"/>
          <a:chOff x="0" y="0"/>
          <a:chExt cx="0" cy="0"/>
        </a:xfrm>
      </p:grpSpPr>
      <p:sp>
        <p:nvSpPr>
          <p:cNvPr id="134" name="Google Shape;134;p9"/>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
              <a:t>Con’t</a:t>
            </a:r>
            <a:endParaRPr/>
          </a:p>
        </p:txBody>
      </p:sp>
      <p:sp>
        <p:nvSpPr>
          <p:cNvPr id="135" name="Google Shape;135;p9"/>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p>
            <a:pPr indent="-174148" lvl="0" marL="177800" rtl="0" algn="l">
              <a:lnSpc>
                <a:spcPct val="90000"/>
              </a:lnSpc>
              <a:spcBef>
                <a:spcPts val="0"/>
              </a:spcBef>
              <a:spcAft>
                <a:spcPts val="0"/>
              </a:spcAft>
              <a:buClr>
                <a:schemeClr val="dk1"/>
              </a:buClr>
              <a:buSzPts val="2100"/>
              <a:buChar char="•"/>
            </a:pPr>
            <a:r>
              <a:rPr b="1" lang="en"/>
              <a:t>Internet services</a:t>
            </a:r>
            <a:endParaRPr/>
          </a:p>
          <a:p>
            <a:pPr indent="0" lvl="0" marL="0" rtl="0" algn="l">
              <a:lnSpc>
                <a:spcPct val="90000"/>
              </a:lnSpc>
              <a:spcBef>
                <a:spcPts val="800"/>
              </a:spcBef>
              <a:spcAft>
                <a:spcPts val="0"/>
              </a:spcAft>
              <a:buClr>
                <a:schemeClr val="dk1"/>
              </a:buClr>
              <a:buSzPts val="2100"/>
              <a:buNone/>
            </a:pPr>
            <a:r>
              <a:rPr lang="en"/>
              <a:t>Online banking, online shopping, e-mail, and sharing documentation are </a:t>
            </a:r>
            <a:endParaRPr/>
          </a:p>
          <a:p>
            <a:pPr indent="0" lvl="0" marL="0" rtl="0" algn="l">
              <a:lnSpc>
                <a:spcPct val="90000"/>
              </a:lnSpc>
              <a:spcBef>
                <a:spcPts val="800"/>
              </a:spcBef>
              <a:spcAft>
                <a:spcPts val="0"/>
              </a:spcAft>
              <a:buClr>
                <a:schemeClr val="dk1"/>
              </a:buClr>
              <a:buSzPts val="2100"/>
              <a:buNone/>
            </a:pPr>
            <a:r>
              <a:rPr lang="en"/>
              <a:t>all facilitated by Internet technology.</a:t>
            </a:r>
            <a:endParaRPr/>
          </a:p>
          <a:p>
            <a:pPr indent="0" lvl="0" marL="0" rtl="0" algn="l">
              <a:lnSpc>
                <a:spcPct val="90000"/>
              </a:lnSpc>
              <a:spcBef>
                <a:spcPts val="800"/>
              </a:spcBef>
              <a:spcAft>
                <a:spcPts val="0"/>
              </a:spcAft>
              <a:buClr>
                <a:schemeClr val="dk1"/>
              </a:buClr>
              <a:buSzPts val="2100"/>
              <a:buNone/>
            </a:pPr>
            <a:r>
              <a:rPr lang="en"/>
              <a:t>•      </a:t>
            </a:r>
            <a:r>
              <a:rPr b="1" lang="en"/>
              <a:t>Mobile technology</a:t>
            </a:r>
            <a:endParaRPr/>
          </a:p>
          <a:p>
            <a:pPr indent="-342900" lvl="0" marL="342900" rtl="0" algn="l">
              <a:lnSpc>
                <a:spcPct val="90000"/>
              </a:lnSpc>
              <a:spcBef>
                <a:spcPts val="800"/>
              </a:spcBef>
              <a:spcAft>
                <a:spcPts val="0"/>
              </a:spcAft>
              <a:buSzPts val="2100"/>
              <a:buChar char="•"/>
            </a:pPr>
            <a:r>
              <a:rPr b="1" lang="en"/>
              <a:t>Video conferencing </a:t>
            </a:r>
            <a:endParaRPr/>
          </a:p>
          <a:p>
            <a:pPr indent="-342900" lvl="0" marL="342900" rtl="0" algn="l">
              <a:lnSpc>
                <a:spcPct val="90000"/>
              </a:lnSpc>
              <a:spcBef>
                <a:spcPts val="800"/>
              </a:spcBef>
              <a:spcAft>
                <a:spcPts val="0"/>
              </a:spcAft>
              <a:buSzPts val="2100"/>
              <a:buChar char="•"/>
            </a:pPr>
            <a:r>
              <a:rPr b="1" lang="en"/>
              <a:t>Telemedicine  etc</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PRIMA</dc:creator>
</cp:coreProperties>
</file>