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57" r:id="rId3"/>
    <p:sldId id="260" r:id="rId4"/>
    <p:sldId id="261" r:id="rId5"/>
    <p:sldId id="262" r:id="rId6"/>
    <p:sldId id="258" r:id="rId7"/>
    <p:sldId id="25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3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12393BB-F9F2-46EE-B452-CAB5F6B1155D}" type="datetimeFigureOut">
              <a:rPr lang="en-US" smtClean="0"/>
              <a:t>9/25/2022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198894-022A-4333-9BB2-1539928FBEB6}" type="slidenum">
              <a:rPr lang="en-US" smtClean="0"/>
              <a:t>‹#›</a:t>
            </a:fld>
            <a:endParaRPr lang="en-US"/>
          </a:p>
        </p:txBody>
      </p:sp>
    </p:spTree>
    <p:extLst>
      <p:ext uri="{BB962C8B-B14F-4D97-AF65-F5344CB8AC3E}">
        <p14:creationId xmlns:p14="http://schemas.microsoft.com/office/powerpoint/2010/main" val="31674504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2393BB-F9F2-46EE-B452-CAB5F6B1155D}" type="datetimeFigureOut">
              <a:rPr lang="en-US" smtClean="0"/>
              <a:t>9/25/2022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198894-022A-4333-9BB2-1539928FBEB6}" type="slidenum">
              <a:rPr lang="en-US" smtClean="0"/>
              <a:t>‹#›</a:t>
            </a:fld>
            <a:endParaRPr lang="en-US"/>
          </a:p>
        </p:txBody>
      </p:sp>
    </p:spTree>
    <p:extLst>
      <p:ext uri="{BB962C8B-B14F-4D97-AF65-F5344CB8AC3E}">
        <p14:creationId xmlns:p14="http://schemas.microsoft.com/office/powerpoint/2010/main" val="3067116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2393BB-F9F2-46EE-B452-CAB5F6B1155D}" type="datetimeFigureOut">
              <a:rPr lang="en-US" smtClean="0"/>
              <a:t>9/25/2022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198894-022A-4333-9BB2-1539928FBEB6}" type="slidenum">
              <a:rPr lang="en-US" smtClean="0"/>
              <a:t>‹#›</a:t>
            </a:fld>
            <a:endParaRPr lang="en-US"/>
          </a:p>
        </p:txBody>
      </p:sp>
    </p:spTree>
    <p:extLst>
      <p:ext uri="{BB962C8B-B14F-4D97-AF65-F5344CB8AC3E}">
        <p14:creationId xmlns:p14="http://schemas.microsoft.com/office/powerpoint/2010/main" val="836422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2393BB-F9F2-46EE-B452-CAB5F6B1155D}" type="datetimeFigureOut">
              <a:rPr lang="en-US" smtClean="0"/>
              <a:t>9/25/2022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198894-022A-4333-9BB2-1539928FBEB6}" type="slidenum">
              <a:rPr lang="en-US" smtClean="0"/>
              <a:t>‹#›</a:t>
            </a:fld>
            <a:endParaRPr lang="en-US"/>
          </a:p>
        </p:txBody>
      </p:sp>
    </p:spTree>
    <p:extLst>
      <p:ext uri="{BB962C8B-B14F-4D97-AF65-F5344CB8AC3E}">
        <p14:creationId xmlns:p14="http://schemas.microsoft.com/office/powerpoint/2010/main" val="30335667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12393BB-F9F2-46EE-B452-CAB5F6B1155D}" type="datetimeFigureOut">
              <a:rPr lang="en-US" smtClean="0"/>
              <a:t>9/25/2022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198894-022A-4333-9BB2-1539928FBEB6}" type="slidenum">
              <a:rPr lang="en-US" smtClean="0"/>
              <a:t>‹#›</a:t>
            </a:fld>
            <a:endParaRPr lang="en-US"/>
          </a:p>
        </p:txBody>
      </p:sp>
    </p:spTree>
    <p:extLst>
      <p:ext uri="{BB962C8B-B14F-4D97-AF65-F5344CB8AC3E}">
        <p14:creationId xmlns:p14="http://schemas.microsoft.com/office/powerpoint/2010/main" val="841464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12393BB-F9F2-46EE-B452-CAB5F6B1155D}" type="datetimeFigureOut">
              <a:rPr lang="en-US" smtClean="0"/>
              <a:t>9/25/2022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198894-022A-4333-9BB2-1539928FBEB6}" type="slidenum">
              <a:rPr lang="en-US" smtClean="0"/>
              <a:t>‹#›</a:t>
            </a:fld>
            <a:endParaRPr lang="en-US"/>
          </a:p>
        </p:txBody>
      </p:sp>
    </p:spTree>
    <p:extLst>
      <p:ext uri="{BB962C8B-B14F-4D97-AF65-F5344CB8AC3E}">
        <p14:creationId xmlns:p14="http://schemas.microsoft.com/office/powerpoint/2010/main" val="9586205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12393BB-F9F2-46EE-B452-CAB5F6B1155D}" type="datetimeFigureOut">
              <a:rPr lang="en-US" smtClean="0"/>
              <a:t>9/25/2022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198894-022A-4333-9BB2-1539928FBEB6}" type="slidenum">
              <a:rPr lang="en-US" smtClean="0"/>
              <a:t>‹#›</a:t>
            </a:fld>
            <a:endParaRPr lang="en-US"/>
          </a:p>
        </p:txBody>
      </p:sp>
    </p:spTree>
    <p:extLst>
      <p:ext uri="{BB962C8B-B14F-4D97-AF65-F5344CB8AC3E}">
        <p14:creationId xmlns:p14="http://schemas.microsoft.com/office/powerpoint/2010/main" val="9552417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12393BB-F9F2-46EE-B452-CAB5F6B1155D}" type="datetimeFigureOut">
              <a:rPr lang="en-US" smtClean="0"/>
              <a:t>9/25/2022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198894-022A-4333-9BB2-1539928FBEB6}" type="slidenum">
              <a:rPr lang="en-US" smtClean="0"/>
              <a:t>‹#›</a:t>
            </a:fld>
            <a:endParaRPr lang="en-US"/>
          </a:p>
        </p:txBody>
      </p:sp>
    </p:spTree>
    <p:extLst>
      <p:ext uri="{BB962C8B-B14F-4D97-AF65-F5344CB8AC3E}">
        <p14:creationId xmlns:p14="http://schemas.microsoft.com/office/powerpoint/2010/main" val="780216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2393BB-F9F2-46EE-B452-CAB5F6B1155D}" type="datetimeFigureOut">
              <a:rPr lang="en-US" smtClean="0"/>
              <a:t>9/25/2022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198894-022A-4333-9BB2-1539928FBEB6}" type="slidenum">
              <a:rPr lang="en-US" smtClean="0"/>
              <a:t>‹#›</a:t>
            </a:fld>
            <a:endParaRPr lang="en-US"/>
          </a:p>
        </p:txBody>
      </p:sp>
    </p:spTree>
    <p:extLst>
      <p:ext uri="{BB962C8B-B14F-4D97-AF65-F5344CB8AC3E}">
        <p14:creationId xmlns:p14="http://schemas.microsoft.com/office/powerpoint/2010/main" val="31789831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12393BB-F9F2-46EE-B452-CAB5F6B1155D}" type="datetimeFigureOut">
              <a:rPr lang="en-US" smtClean="0"/>
              <a:t>9/25/2022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198894-022A-4333-9BB2-1539928FBEB6}" type="slidenum">
              <a:rPr lang="en-US" smtClean="0"/>
              <a:t>‹#›</a:t>
            </a:fld>
            <a:endParaRPr lang="en-US"/>
          </a:p>
        </p:txBody>
      </p:sp>
    </p:spTree>
    <p:extLst>
      <p:ext uri="{BB962C8B-B14F-4D97-AF65-F5344CB8AC3E}">
        <p14:creationId xmlns:p14="http://schemas.microsoft.com/office/powerpoint/2010/main" val="2571897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12393BB-F9F2-46EE-B452-CAB5F6B1155D}" type="datetimeFigureOut">
              <a:rPr lang="en-US" smtClean="0"/>
              <a:t>9/25/2022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198894-022A-4333-9BB2-1539928FBEB6}" type="slidenum">
              <a:rPr lang="en-US" smtClean="0"/>
              <a:t>‹#›</a:t>
            </a:fld>
            <a:endParaRPr lang="en-US"/>
          </a:p>
        </p:txBody>
      </p:sp>
    </p:spTree>
    <p:extLst>
      <p:ext uri="{BB962C8B-B14F-4D97-AF65-F5344CB8AC3E}">
        <p14:creationId xmlns:p14="http://schemas.microsoft.com/office/powerpoint/2010/main" val="1283457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2393BB-F9F2-46EE-B452-CAB5F6B1155D}" type="datetimeFigureOut">
              <a:rPr lang="en-US" smtClean="0"/>
              <a:t>9/25/2022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198894-022A-4333-9BB2-1539928FBEB6}" type="slidenum">
              <a:rPr lang="en-US" smtClean="0"/>
              <a:t>‹#›</a:t>
            </a:fld>
            <a:endParaRPr lang="en-US"/>
          </a:p>
        </p:txBody>
      </p:sp>
    </p:spTree>
    <p:extLst>
      <p:ext uri="{BB962C8B-B14F-4D97-AF65-F5344CB8AC3E}">
        <p14:creationId xmlns:p14="http://schemas.microsoft.com/office/powerpoint/2010/main" val="4182390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COMPUTERS TODAY</a:t>
            </a:r>
            <a:endParaRPr lang="en-US" dirty="0"/>
          </a:p>
        </p:txBody>
      </p:sp>
      <p:sp>
        <p:nvSpPr>
          <p:cNvPr id="3" name="Content Placeholder 2"/>
          <p:cNvSpPr>
            <a:spLocks noGrp="1"/>
          </p:cNvSpPr>
          <p:nvPr>
            <p:ph idx="1"/>
          </p:nvPr>
        </p:nvSpPr>
        <p:spPr/>
        <p:txBody>
          <a:bodyPr/>
          <a:lstStyle/>
          <a:p>
            <a:pPr marL="0" indent="0">
              <a:buNone/>
            </a:pPr>
            <a:r>
              <a:rPr lang="en-US" dirty="0"/>
              <a:t>Computers are necessary in today's society. We live in a fast-moving world where almost everything must come to us instantly. Many times, we depend on the computer to help us complete tasks, and to solve problems. The digital age has affected all of our lives and today's society is no longer able to function without computer technology. Therefore, we can say computers are vital in today's society as they make life much easier for everyone.</a:t>
            </a:r>
          </a:p>
          <a:p>
            <a:endParaRPr lang="en-US" dirty="0"/>
          </a:p>
        </p:txBody>
      </p:sp>
    </p:spTree>
    <p:extLst>
      <p:ext uri="{BB962C8B-B14F-4D97-AF65-F5344CB8AC3E}">
        <p14:creationId xmlns:p14="http://schemas.microsoft.com/office/powerpoint/2010/main" val="42788426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148754" cy="1325563"/>
          </a:xfrm>
        </p:spPr>
        <p:txBody>
          <a:bodyPr/>
          <a:lstStyle/>
          <a:p>
            <a:pPr algn="ctr"/>
            <a:r>
              <a:rPr lang="en-US" b="1" dirty="0"/>
              <a:t>DEFINITION AND CHARACTERISTICS OF MODERN COMPUTERS</a:t>
            </a:r>
            <a:endParaRPr lang="en-US" dirty="0"/>
          </a:p>
        </p:txBody>
      </p:sp>
      <p:sp>
        <p:nvSpPr>
          <p:cNvPr id="3" name="Content Placeholder 2"/>
          <p:cNvSpPr>
            <a:spLocks noGrp="1"/>
          </p:cNvSpPr>
          <p:nvPr>
            <p:ph idx="1"/>
          </p:nvPr>
        </p:nvSpPr>
        <p:spPr/>
        <p:txBody>
          <a:bodyPr/>
          <a:lstStyle/>
          <a:p>
            <a:pPr marL="0" indent="0">
              <a:buNone/>
            </a:pPr>
            <a:r>
              <a:rPr lang="en-US" b="1" dirty="0"/>
              <a:t>WHAT IS A COMPUTER?</a:t>
            </a:r>
            <a:endParaRPr lang="en-US" dirty="0"/>
          </a:p>
          <a:p>
            <a:pPr marL="0" indent="0">
              <a:buNone/>
            </a:pPr>
            <a:r>
              <a:rPr lang="en-US" b="1" dirty="0"/>
              <a:t>A computer</a:t>
            </a:r>
            <a:r>
              <a:rPr lang="en-US" dirty="0"/>
              <a:t> is an electronic device that accepts user input (data), processes it under special instructions (programs), to produce the desired meaningful output (information). Alternatively, a computer can be defined as a programmable machine that receives input, stores and manipulates data, and provides output in a useful </a:t>
            </a:r>
          </a:p>
        </p:txBody>
      </p:sp>
    </p:spTree>
    <p:extLst>
      <p:ext uri="{BB962C8B-B14F-4D97-AF65-F5344CB8AC3E}">
        <p14:creationId xmlns:p14="http://schemas.microsoft.com/office/powerpoint/2010/main" val="533858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MAIN CHARACTERISTICS OF MODERN COMPUTERS</a:t>
            </a:r>
            <a:r>
              <a:rPr lang="en-US" dirty="0"/>
              <a:t/>
            </a:r>
            <a:br>
              <a:rPr lang="en-US" dirty="0"/>
            </a:br>
            <a:endParaRPr lang="en-US" dirty="0"/>
          </a:p>
        </p:txBody>
      </p:sp>
      <p:sp>
        <p:nvSpPr>
          <p:cNvPr id="3" name="Content Placeholder 2"/>
          <p:cNvSpPr>
            <a:spLocks noGrp="1"/>
          </p:cNvSpPr>
          <p:nvPr>
            <p:ph sz="half" idx="2"/>
          </p:nvPr>
        </p:nvSpPr>
        <p:spPr>
          <a:xfrm>
            <a:off x="773286" y="1815119"/>
            <a:ext cx="5419696" cy="3684588"/>
          </a:xfrm>
        </p:spPr>
        <p:txBody>
          <a:bodyPr>
            <a:normAutofit/>
          </a:bodyPr>
          <a:lstStyle/>
          <a:p>
            <a:pPr marL="0" indent="0">
              <a:buNone/>
            </a:pPr>
            <a:r>
              <a:rPr lang="en-US" dirty="0"/>
              <a:t>There are seven common characteristics associated with modern computers, </a:t>
            </a:r>
            <a:r>
              <a:rPr lang="en-US" dirty="0" smtClean="0"/>
              <a:t>these include</a:t>
            </a:r>
          </a:p>
          <a:p>
            <a:r>
              <a:rPr lang="en-US" b="1" dirty="0"/>
              <a:t>Speed </a:t>
            </a:r>
            <a:endParaRPr lang="en-US" b="1" dirty="0" smtClean="0"/>
          </a:p>
          <a:p>
            <a:r>
              <a:rPr lang="en-US" b="1" dirty="0"/>
              <a:t> Automatic (Spontaneous</a:t>
            </a:r>
            <a:r>
              <a:rPr lang="en-US" b="1" dirty="0" smtClean="0"/>
              <a:t>)</a:t>
            </a:r>
            <a:r>
              <a:rPr lang="en-US" dirty="0" smtClean="0"/>
              <a:t>.</a:t>
            </a:r>
            <a:endParaRPr lang="en-US" dirty="0"/>
          </a:p>
          <a:p>
            <a:r>
              <a:rPr lang="en-US" dirty="0"/>
              <a:t> </a:t>
            </a:r>
            <a:r>
              <a:rPr lang="en-US" b="1" dirty="0"/>
              <a:t>Accuracy</a:t>
            </a:r>
            <a:r>
              <a:rPr lang="en-US" dirty="0"/>
              <a:t> </a:t>
            </a:r>
            <a:endParaRPr lang="en-US" dirty="0" smtClean="0"/>
          </a:p>
          <a:p>
            <a:r>
              <a:rPr lang="en-US" dirty="0"/>
              <a:t> </a:t>
            </a:r>
            <a:r>
              <a:rPr lang="en-US" b="1" dirty="0"/>
              <a:t>Versatility</a:t>
            </a:r>
            <a:r>
              <a:rPr lang="en-US" b="1" dirty="0" smtClean="0"/>
              <a:t>:</a:t>
            </a:r>
          </a:p>
        </p:txBody>
      </p:sp>
      <p:sp>
        <p:nvSpPr>
          <p:cNvPr id="6" name="Content Placeholder 5"/>
          <p:cNvSpPr>
            <a:spLocks noGrp="1"/>
          </p:cNvSpPr>
          <p:nvPr>
            <p:ph sz="quarter" idx="4"/>
          </p:nvPr>
        </p:nvSpPr>
        <p:spPr>
          <a:xfrm>
            <a:off x="6280266" y="1815119"/>
            <a:ext cx="5183188" cy="3684588"/>
          </a:xfrm>
        </p:spPr>
        <p:txBody>
          <a:bodyPr/>
          <a:lstStyle/>
          <a:p>
            <a:r>
              <a:rPr lang="en-US" b="1" dirty="0" smtClean="0"/>
              <a:t>Diligence</a:t>
            </a:r>
            <a:r>
              <a:rPr lang="en-US" dirty="0" smtClean="0"/>
              <a:t> </a:t>
            </a:r>
            <a:r>
              <a:rPr lang="en-US" b="1" dirty="0" smtClean="0"/>
              <a:t>(Endurance)</a:t>
            </a:r>
            <a:r>
              <a:rPr lang="en-US" dirty="0" smtClean="0"/>
              <a:t> </a:t>
            </a:r>
          </a:p>
          <a:p>
            <a:r>
              <a:rPr lang="en-US" b="1" dirty="0" smtClean="0"/>
              <a:t> Artificial intelligence</a:t>
            </a:r>
            <a:r>
              <a:rPr lang="en-US" dirty="0" smtClean="0"/>
              <a:t>: </a:t>
            </a:r>
          </a:p>
          <a:p>
            <a:r>
              <a:rPr lang="en-US" b="1" dirty="0" smtClean="0"/>
              <a:t>Storage</a:t>
            </a:r>
            <a:r>
              <a:rPr lang="en-US" dirty="0" smtClean="0"/>
              <a:t>: </a:t>
            </a:r>
          </a:p>
          <a:p>
            <a:r>
              <a:rPr lang="en-US" b="1" dirty="0" smtClean="0"/>
              <a:t>Communication: </a:t>
            </a:r>
            <a:endParaRPr lang="en-US" dirty="0" smtClean="0"/>
          </a:p>
          <a:p>
            <a:r>
              <a:rPr lang="en-US" b="1" dirty="0" smtClean="0"/>
              <a:t>Adaptability: </a:t>
            </a:r>
            <a:endParaRPr lang="en-US" dirty="0" smtClean="0"/>
          </a:p>
          <a:p>
            <a:r>
              <a:rPr lang="en-US" b="1" dirty="0" smtClean="0"/>
              <a:t>Need User input</a:t>
            </a:r>
            <a:endParaRPr lang="en-US" dirty="0" smtClean="0"/>
          </a:p>
          <a:p>
            <a:r>
              <a:rPr lang="en-US" b="1" dirty="0" smtClean="0"/>
              <a:t>Reduction of cost</a:t>
            </a:r>
            <a:r>
              <a:rPr lang="en-US" dirty="0" smtClean="0"/>
              <a:t>: </a:t>
            </a:r>
          </a:p>
          <a:p>
            <a:endParaRPr lang="en-US" dirty="0"/>
          </a:p>
        </p:txBody>
      </p:sp>
    </p:spTree>
    <p:extLst>
      <p:ext uri="{BB962C8B-B14F-4D97-AF65-F5344CB8AC3E}">
        <p14:creationId xmlns:p14="http://schemas.microsoft.com/office/powerpoint/2010/main" val="20914777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TERMINOLOGIES AND BASIC CONCEPTS</a:t>
            </a:r>
            <a:br>
              <a:rPr lang="en-US" b="1" i="1" dirty="0" smtClean="0"/>
            </a:br>
            <a:endParaRPr lang="en-US" dirty="0"/>
          </a:p>
        </p:txBody>
      </p:sp>
      <p:sp>
        <p:nvSpPr>
          <p:cNvPr id="3" name="Content Placeholder 2"/>
          <p:cNvSpPr>
            <a:spLocks noGrp="1"/>
          </p:cNvSpPr>
          <p:nvPr>
            <p:ph idx="1"/>
          </p:nvPr>
        </p:nvSpPr>
        <p:spPr>
          <a:xfrm>
            <a:off x="838200" y="1576243"/>
            <a:ext cx="10515600" cy="4351338"/>
          </a:xfrm>
        </p:spPr>
        <p:txBody>
          <a:bodyPr>
            <a:normAutofit lnSpcReduction="10000"/>
          </a:bodyPr>
          <a:lstStyle/>
          <a:p>
            <a:r>
              <a:rPr lang="en-US" dirty="0" smtClean="0"/>
              <a:t>There </a:t>
            </a:r>
            <a:r>
              <a:rPr lang="en-US" dirty="0"/>
              <a:t>are many terminologies used in the field of computing. Below are some of </a:t>
            </a:r>
            <a:r>
              <a:rPr lang="en-US" dirty="0" smtClean="0"/>
              <a:t>the basic </a:t>
            </a:r>
            <a:r>
              <a:rPr lang="en-US" dirty="0"/>
              <a:t>ones</a:t>
            </a:r>
            <a:r>
              <a:rPr lang="en-US" dirty="0" smtClean="0"/>
              <a:t>:</a:t>
            </a:r>
          </a:p>
          <a:p>
            <a:r>
              <a:rPr lang="en-US" dirty="0"/>
              <a:t> </a:t>
            </a:r>
            <a:r>
              <a:rPr lang="en-US" b="1" dirty="0"/>
              <a:t>D</a:t>
            </a:r>
            <a:r>
              <a:rPr lang="en-US" b="1" dirty="0" smtClean="0"/>
              <a:t>ata</a:t>
            </a:r>
            <a:r>
              <a:rPr lang="en-US" dirty="0" smtClean="0"/>
              <a:t> . Data </a:t>
            </a:r>
            <a:r>
              <a:rPr lang="en-US" dirty="0"/>
              <a:t>may consist of characters, symbols, sounds and </a:t>
            </a:r>
            <a:r>
              <a:rPr lang="en-US" dirty="0" smtClean="0"/>
              <a:t>graphics, videos </a:t>
            </a:r>
          </a:p>
          <a:p>
            <a:r>
              <a:rPr lang="en-US" b="1" dirty="0" smtClean="0"/>
              <a:t>Information</a:t>
            </a:r>
            <a:endParaRPr lang="en-US" dirty="0"/>
          </a:p>
          <a:p>
            <a:r>
              <a:rPr lang="en-US" b="1" dirty="0" smtClean="0"/>
              <a:t>Information </a:t>
            </a:r>
            <a:r>
              <a:rPr lang="en-US" b="1" dirty="0"/>
              <a:t>and communication Technology (ICT</a:t>
            </a:r>
            <a:r>
              <a:rPr lang="en-US" b="1" dirty="0" smtClean="0"/>
              <a:t>)</a:t>
            </a:r>
            <a:endParaRPr lang="en-US" dirty="0"/>
          </a:p>
          <a:p>
            <a:r>
              <a:rPr lang="en-US" b="1" dirty="0"/>
              <a:t>Byte</a:t>
            </a:r>
            <a:endParaRPr lang="en-US" dirty="0"/>
          </a:p>
          <a:p>
            <a:r>
              <a:rPr lang="en-US" dirty="0"/>
              <a:t>A byte is a unit of computer memory or digital information that consists of eight binary digits (bits).</a:t>
            </a:r>
          </a:p>
          <a:p>
            <a:r>
              <a:rPr lang="en-US" b="1" dirty="0" smtClean="0"/>
              <a:t>Binary</a:t>
            </a:r>
            <a:endParaRPr lang="en-US" dirty="0"/>
          </a:p>
          <a:p>
            <a:endParaRPr lang="en-US" dirty="0"/>
          </a:p>
        </p:txBody>
      </p:sp>
    </p:spTree>
    <p:extLst>
      <p:ext uri="{BB962C8B-B14F-4D97-AF65-F5344CB8AC3E}">
        <p14:creationId xmlns:p14="http://schemas.microsoft.com/office/powerpoint/2010/main" val="34939342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WHY DO WE DO COMPUTER STUDIES AS A SUBJECT?</a:t>
            </a:r>
          </a:p>
        </p:txBody>
      </p:sp>
      <p:sp>
        <p:nvSpPr>
          <p:cNvPr id="3" name="Content Placeholder 2"/>
          <p:cNvSpPr>
            <a:spLocks noGrp="1"/>
          </p:cNvSpPr>
          <p:nvPr>
            <p:ph idx="1"/>
          </p:nvPr>
        </p:nvSpPr>
        <p:spPr>
          <a:xfrm>
            <a:off x="838200" y="1825625"/>
            <a:ext cx="11206942" cy="4351338"/>
          </a:xfrm>
        </p:spPr>
        <p:txBody>
          <a:bodyPr/>
          <a:lstStyle/>
          <a:p>
            <a:r>
              <a:rPr lang="en-US" dirty="0"/>
              <a:t>To promote creative knowledge for problem solving: </a:t>
            </a:r>
            <a:endParaRPr lang="en-US" dirty="0" smtClean="0"/>
          </a:p>
          <a:p>
            <a:r>
              <a:rPr lang="en-US" dirty="0" smtClean="0"/>
              <a:t>To </a:t>
            </a:r>
            <a:r>
              <a:rPr lang="en-US" dirty="0"/>
              <a:t>get jobs in </a:t>
            </a:r>
            <a:r>
              <a:rPr lang="en-US" dirty="0" smtClean="0"/>
              <a:t>future</a:t>
            </a:r>
          </a:p>
          <a:p>
            <a:r>
              <a:rPr lang="en-US" dirty="0"/>
              <a:t>To promote critical and analytical thinking</a:t>
            </a:r>
            <a:r>
              <a:rPr lang="en-US" dirty="0" smtClean="0"/>
              <a:t>:</a:t>
            </a:r>
          </a:p>
          <a:p>
            <a:r>
              <a:rPr lang="en-US" dirty="0"/>
              <a:t>To create awareness in a learner about the developments and emerging </a:t>
            </a:r>
            <a:r>
              <a:rPr lang="en-US" dirty="0" smtClean="0"/>
              <a:t>issues concerning </a:t>
            </a:r>
            <a:r>
              <a:rPr lang="en-US" dirty="0"/>
              <a:t>computing and </a:t>
            </a:r>
            <a:r>
              <a:rPr lang="en-US" dirty="0" smtClean="0"/>
              <a:t>society</a:t>
            </a:r>
          </a:p>
          <a:p>
            <a:r>
              <a:rPr lang="en-US" dirty="0"/>
              <a:t>To acquire skills in the use of IT for enhanced productivity </a:t>
            </a:r>
            <a:r>
              <a:rPr lang="en-US" dirty="0" smtClean="0"/>
              <a:t>and development:</a:t>
            </a:r>
          </a:p>
          <a:p>
            <a:r>
              <a:rPr lang="en-US" dirty="0"/>
              <a:t>To empower a learner as a computer literate</a:t>
            </a:r>
          </a:p>
        </p:txBody>
      </p:sp>
    </p:spTree>
    <p:extLst>
      <p:ext uri="{BB962C8B-B14F-4D97-AF65-F5344CB8AC3E}">
        <p14:creationId xmlns:p14="http://schemas.microsoft.com/office/powerpoint/2010/main" val="21738917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USES AND FUNCTIONS OF </a:t>
            </a:r>
            <a:r>
              <a:rPr lang="en-US" b="1" dirty="0" smtClean="0"/>
              <a:t>COMPUTERS</a:t>
            </a:r>
            <a:endParaRPr lang="en-US" dirty="0"/>
          </a:p>
        </p:txBody>
      </p:sp>
      <p:sp>
        <p:nvSpPr>
          <p:cNvPr id="3" name="Content Placeholder 2"/>
          <p:cNvSpPr>
            <a:spLocks noGrp="1"/>
          </p:cNvSpPr>
          <p:nvPr>
            <p:ph idx="1"/>
          </p:nvPr>
        </p:nvSpPr>
        <p:spPr>
          <a:xfrm>
            <a:off x="838199" y="1825625"/>
            <a:ext cx="10716491" cy="4351338"/>
          </a:xfrm>
        </p:spPr>
        <p:txBody>
          <a:bodyPr/>
          <a:lstStyle/>
          <a:p>
            <a:pPr marL="0" indent="0">
              <a:buNone/>
            </a:pPr>
            <a:r>
              <a:rPr lang="en-US" b="1" dirty="0"/>
              <a:t>Computers</a:t>
            </a:r>
            <a:r>
              <a:rPr lang="en-US" dirty="0"/>
              <a:t> have always assisted to solve the problems faced by mankind. Although the word ‘computer’ means ‘something which adds, counts, estimates or calculates’, a computer today is not merely a “calculator”. Computers perform a vast variety of jobs with tremendous speed and efficiency. Today people use computers in almost every walk of life. However, along with these advancements in science there arises the dilemma of the development of technology as it affects human individuals. They have come with both positive and negative impacts on our society.</a:t>
            </a:r>
          </a:p>
        </p:txBody>
      </p:sp>
    </p:spTree>
    <p:extLst>
      <p:ext uri="{BB962C8B-B14F-4D97-AF65-F5344CB8AC3E}">
        <p14:creationId xmlns:p14="http://schemas.microsoft.com/office/powerpoint/2010/main" val="23175323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Computers are applied in the areas of;</a:t>
            </a:r>
            <a:endParaRPr lang="en-US" dirty="0"/>
          </a:p>
        </p:txBody>
      </p:sp>
      <p:sp>
        <p:nvSpPr>
          <p:cNvPr id="3" name="Content Placeholder 2"/>
          <p:cNvSpPr>
            <a:spLocks noGrp="1"/>
          </p:cNvSpPr>
          <p:nvPr>
            <p:ph sz="half" idx="1"/>
          </p:nvPr>
        </p:nvSpPr>
        <p:spPr/>
        <p:txBody>
          <a:bodyPr>
            <a:normAutofit/>
          </a:bodyPr>
          <a:lstStyle/>
          <a:p>
            <a:pPr lvl="0"/>
            <a:r>
              <a:rPr lang="en-US" dirty="0"/>
              <a:t>Education</a:t>
            </a:r>
          </a:p>
          <a:p>
            <a:pPr lvl="0"/>
            <a:r>
              <a:rPr lang="en-US" dirty="0"/>
              <a:t>Research</a:t>
            </a:r>
          </a:p>
          <a:p>
            <a:pPr lvl="0"/>
            <a:r>
              <a:rPr lang="en-US" dirty="0"/>
              <a:t>Business</a:t>
            </a:r>
          </a:p>
          <a:p>
            <a:pPr lvl="0"/>
            <a:r>
              <a:rPr lang="en-US" dirty="0"/>
              <a:t> Health</a:t>
            </a:r>
          </a:p>
          <a:p>
            <a:pPr lvl="0"/>
            <a:r>
              <a:rPr lang="en-US" dirty="0"/>
              <a:t>Communication</a:t>
            </a:r>
          </a:p>
          <a:p>
            <a:pPr marL="0" indent="0">
              <a:buNone/>
            </a:pPr>
            <a:endParaRPr lang="en-US" dirty="0"/>
          </a:p>
        </p:txBody>
      </p:sp>
      <p:sp>
        <p:nvSpPr>
          <p:cNvPr id="4" name="Content Placeholder 3"/>
          <p:cNvSpPr>
            <a:spLocks noGrp="1"/>
          </p:cNvSpPr>
          <p:nvPr>
            <p:ph sz="half" idx="2"/>
          </p:nvPr>
        </p:nvSpPr>
        <p:spPr/>
        <p:txBody>
          <a:bodyPr>
            <a:normAutofit/>
          </a:bodyPr>
          <a:lstStyle/>
          <a:p>
            <a:pPr lvl="0"/>
            <a:r>
              <a:rPr lang="en-US" dirty="0" smtClean="0"/>
              <a:t> Military/security</a:t>
            </a:r>
          </a:p>
          <a:p>
            <a:pPr lvl="0"/>
            <a:r>
              <a:rPr lang="en-US" dirty="0" smtClean="0"/>
              <a:t>Home</a:t>
            </a:r>
          </a:p>
          <a:p>
            <a:pPr lvl="0"/>
            <a:r>
              <a:rPr lang="en-US" dirty="0" smtClean="0"/>
              <a:t>Entertainment / Leisure</a:t>
            </a:r>
          </a:p>
          <a:p>
            <a:pPr lvl="0"/>
            <a:r>
              <a:rPr lang="en-US" dirty="0" smtClean="0"/>
              <a:t>Astronomy and</a:t>
            </a:r>
          </a:p>
          <a:p>
            <a:pPr lvl="0"/>
            <a:r>
              <a:rPr lang="en-US" dirty="0" smtClean="0"/>
              <a:t>Transport</a:t>
            </a:r>
          </a:p>
          <a:p>
            <a:endParaRPr lang="en-US" dirty="0"/>
          </a:p>
        </p:txBody>
      </p:sp>
    </p:spTree>
    <p:extLst>
      <p:ext uri="{BB962C8B-B14F-4D97-AF65-F5344CB8AC3E}">
        <p14:creationId xmlns:p14="http://schemas.microsoft.com/office/powerpoint/2010/main" val="32868348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168</Words>
  <Application>Microsoft Office PowerPoint</Application>
  <PresentationFormat>Widescreen</PresentationFormat>
  <Paragraphs>46</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COMPUTERS TODAY</vt:lpstr>
      <vt:lpstr>DEFINITION AND CHARACTERISTICS OF MODERN COMPUTERS</vt:lpstr>
      <vt:lpstr>MAIN CHARACTERISTICS OF MODERN COMPUTERS </vt:lpstr>
      <vt:lpstr>TERMINOLOGIES AND BASIC CONCEPTS </vt:lpstr>
      <vt:lpstr>WHY DO WE DO COMPUTER STUDIES AS A SUBJECT?</vt:lpstr>
      <vt:lpstr>USES AND FUNCTIONS OF COMPUTERS</vt:lpstr>
      <vt:lpstr>Computers are applied in the areas of;</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COMPUTERS TODAY</dc:title>
  <dc:creator>user</dc:creator>
  <cp:lastModifiedBy>user</cp:lastModifiedBy>
  <cp:revision>2</cp:revision>
  <dcterms:created xsi:type="dcterms:W3CDTF">2022-09-25T06:44:15Z</dcterms:created>
  <dcterms:modified xsi:type="dcterms:W3CDTF">2022-09-25T06:48:33Z</dcterms:modified>
</cp:coreProperties>
</file>